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91" r:id="rId5"/>
    <p:sldId id="263" r:id="rId6"/>
    <p:sldId id="283" r:id="rId7"/>
    <p:sldId id="292" r:id="rId8"/>
    <p:sldId id="264" r:id="rId9"/>
    <p:sldId id="281" r:id="rId10"/>
    <p:sldId id="293" r:id="rId11"/>
    <p:sldId id="265" r:id="rId12"/>
    <p:sldId id="259" r:id="rId13"/>
    <p:sldId id="262" r:id="rId14"/>
    <p:sldId id="286" r:id="rId15"/>
    <p:sldId id="285" r:id="rId16"/>
    <p:sldId id="294" r:id="rId17"/>
    <p:sldId id="261" r:id="rId18"/>
    <p:sldId id="269" r:id="rId19"/>
    <p:sldId id="267" r:id="rId20"/>
    <p:sldId id="270" r:id="rId21"/>
    <p:sldId id="271" r:id="rId22"/>
    <p:sldId id="268" r:id="rId23"/>
    <p:sldId id="296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95" r:id="rId3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5D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59114-34C1-48BB-8E87-18C7FEA5FDC7}" type="datetimeFigureOut">
              <a:rPr lang="sr-Latn-CS" smtClean="0"/>
              <a:pPr/>
              <a:t>9.10.2017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C165D-7B40-4DB4-A207-AC800620626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B5249-E249-42B4-882E-CA93B2B51730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Svi</a:t>
            </a:r>
            <a:r>
              <a:rPr lang="hr-HR" baseline="0" dirty="0" smtClean="0"/>
              <a:t> projekti na kojima se radi ili se radilo predstavljeni su u regionalnom uredu EUDirecta sredinom mjeseca lipnja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B5249-E249-42B4-882E-CA93B2B51730}" type="slidenum">
              <a:rPr lang="hr-HR" smtClean="0"/>
              <a:pPr/>
              <a:t>30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786-112F-4114-859D-1824068D46F3}" type="datetimeFigureOut">
              <a:rPr lang="sr-Latn-CS" smtClean="0"/>
              <a:pPr/>
              <a:t>9.10.2017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2DBC-9646-433C-AD65-87D93272E3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786-112F-4114-859D-1824068D46F3}" type="datetimeFigureOut">
              <a:rPr lang="sr-Latn-CS" smtClean="0"/>
              <a:pPr/>
              <a:t>9.10.2017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2DBC-9646-433C-AD65-87D93272E3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786-112F-4114-859D-1824068D46F3}" type="datetimeFigureOut">
              <a:rPr lang="sr-Latn-CS" smtClean="0"/>
              <a:pPr/>
              <a:t>9.10.2017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2DBC-9646-433C-AD65-87D93272E3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786-112F-4114-859D-1824068D46F3}" type="datetimeFigureOut">
              <a:rPr lang="sr-Latn-CS" smtClean="0"/>
              <a:pPr/>
              <a:t>9.10.2017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2DBC-9646-433C-AD65-87D93272E3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786-112F-4114-859D-1824068D46F3}" type="datetimeFigureOut">
              <a:rPr lang="sr-Latn-CS" smtClean="0"/>
              <a:pPr/>
              <a:t>9.10.2017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2DBC-9646-433C-AD65-87D93272E3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786-112F-4114-859D-1824068D46F3}" type="datetimeFigureOut">
              <a:rPr lang="sr-Latn-CS" smtClean="0"/>
              <a:pPr/>
              <a:t>9.10.2017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2DBC-9646-433C-AD65-87D93272E3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786-112F-4114-859D-1824068D46F3}" type="datetimeFigureOut">
              <a:rPr lang="sr-Latn-CS" smtClean="0"/>
              <a:pPr/>
              <a:t>9.10.2017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2DBC-9646-433C-AD65-87D93272E3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786-112F-4114-859D-1824068D46F3}" type="datetimeFigureOut">
              <a:rPr lang="sr-Latn-CS" smtClean="0"/>
              <a:pPr/>
              <a:t>9.10.2017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2DBC-9646-433C-AD65-87D93272E3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786-112F-4114-859D-1824068D46F3}" type="datetimeFigureOut">
              <a:rPr lang="sr-Latn-CS" smtClean="0"/>
              <a:pPr/>
              <a:t>9.10.2017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2DBC-9646-433C-AD65-87D93272E3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786-112F-4114-859D-1824068D46F3}" type="datetimeFigureOut">
              <a:rPr lang="sr-Latn-CS" smtClean="0"/>
              <a:pPr/>
              <a:t>9.10.2017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2DBC-9646-433C-AD65-87D93272E3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786-112F-4114-859D-1824068D46F3}" type="datetimeFigureOut">
              <a:rPr lang="sr-Latn-CS" smtClean="0"/>
              <a:pPr/>
              <a:t>9.10.2017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5D2DBC-9646-433C-AD65-87D93272E34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D0A786-112F-4114-859D-1824068D46F3}" type="datetimeFigureOut">
              <a:rPr lang="sr-Latn-CS" smtClean="0"/>
              <a:pPr/>
              <a:t>9.10.2017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5D2DBC-9646-433C-AD65-87D93272E347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NUL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microsoft.com/office/2007/relationships/hdphoto" Target="NUL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0" Type="http://schemas.openxmlformats.org/officeDocument/2006/relationships/image" Target="../media/image2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NUL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jpeg"/><Relationship Id="rId3" Type="http://schemas.openxmlformats.org/officeDocument/2006/relationships/image" Target="../media/image27.jpeg"/><Relationship Id="rId7" Type="http://schemas.openxmlformats.org/officeDocument/2006/relationships/image" Target="../media/image3.png"/><Relationship Id="rId12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1.jpeg"/><Relationship Id="rId5" Type="http://schemas.openxmlformats.org/officeDocument/2006/relationships/image" Target="../media/image29.jpeg"/><Relationship Id="rId10" Type="http://schemas.openxmlformats.org/officeDocument/2006/relationships/image" Target="../media/image30.jpeg"/><Relationship Id="rId4" Type="http://schemas.openxmlformats.org/officeDocument/2006/relationships/image" Target="../media/image28.jpeg"/><Relationship Id="rId9" Type="http://schemas.microsoft.com/office/2007/relationships/hdphoto" Target="NULL"/><Relationship Id="rId1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5.jpe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NULL"/><Relationship Id="rId11" Type="http://schemas.openxmlformats.org/officeDocument/2006/relationships/image" Target="../media/image40.jpeg"/><Relationship Id="rId5" Type="http://schemas.openxmlformats.org/officeDocument/2006/relationships/image" Target="../media/image3.png"/><Relationship Id="rId10" Type="http://schemas.openxmlformats.org/officeDocument/2006/relationships/image" Target="../media/image39.jpeg"/><Relationship Id="rId4" Type="http://schemas.openxmlformats.org/officeDocument/2006/relationships/image" Target="../media/image2.png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NUL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NUL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NUL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NULL"/><Relationship Id="rId3" Type="http://schemas.openxmlformats.org/officeDocument/2006/relationships/image" Target="../media/image44.jpeg"/><Relationship Id="rId7" Type="http://schemas.openxmlformats.org/officeDocument/2006/relationships/image" Target="../media/image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49.jpeg"/><Relationship Id="rId4" Type="http://schemas.openxmlformats.org/officeDocument/2006/relationships/image" Target="../media/image45.jpeg"/><Relationship Id="rId9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NUL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NUL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NULL"/><Relationship Id="rId3" Type="http://schemas.openxmlformats.org/officeDocument/2006/relationships/image" Target="../media/image51.jpeg"/><Relationship Id="rId7" Type="http://schemas.openxmlformats.org/officeDocument/2006/relationships/image" Target="../media/image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NUL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NUL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NUL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microsoft.com/office/2007/relationships/hdphoto" Target="NULL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NULL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NUL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NUL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s-ekonomska-bracaradic-dj.skole.hr/nastava/projekti_COMENIUS_copy_copy/let_s_make_friends" TargetMode="External"/><Relationship Id="rId2" Type="http://schemas.openxmlformats.org/officeDocument/2006/relationships/hyperlink" Target="http://ss-ekonomska-bracaradic-dj.skole.hr/nastava/projekti/erasmus_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0.png"/><Relationship Id="rId5" Type="http://schemas.openxmlformats.org/officeDocument/2006/relationships/image" Target="../media/image7.jpeg"/><Relationship Id="rId10" Type="http://schemas.microsoft.com/office/2007/relationships/hdphoto" Target="NULL"/><Relationship Id="rId4" Type="http://schemas.openxmlformats.org/officeDocument/2006/relationships/image" Target="../media/image6.jpe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NUL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microsoft.com/office/2007/relationships/hdphoto" Target="NULL"/><Relationship Id="rId4" Type="http://schemas.openxmlformats.org/officeDocument/2006/relationships/image" Target="../media/image13.jpe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65589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ERASMUS+</a:t>
            </a:r>
            <a:br>
              <a:rPr lang="hr-HR" dirty="0" smtClean="0"/>
            </a:br>
            <a:r>
              <a:rPr lang="hr-HR" dirty="0" smtClean="0"/>
              <a:t>Projekti EK i drugi međunarodni projekti,</a:t>
            </a:r>
            <a:br>
              <a:rPr lang="hr-HR" dirty="0" smtClean="0"/>
            </a:br>
            <a:r>
              <a:rPr lang="hr-HR" dirty="0" smtClean="0"/>
              <a:t>razdoblje 2014. – 2020.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214446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Županijsko </a:t>
            </a:r>
            <a:r>
              <a:rPr lang="hr-HR" dirty="0" smtClean="0"/>
              <a:t>stručno </a:t>
            </a:r>
            <a:r>
              <a:rPr lang="hr-HR" dirty="0" smtClean="0"/>
              <a:t>vijeće nastavnika tehničke kulture</a:t>
            </a:r>
          </a:p>
          <a:p>
            <a:r>
              <a:rPr lang="hr-HR" dirty="0" smtClean="0"/>
              <a:t>Đakovo, 9. listopada, 2017.   </a:t>
            </a:r>
          </a:p>
          <a:p>
            <a:r>
              <a:rPr lang="hr-HR" dirty="0" smtClean="0"/>
              <a:t>Pripremila Zlata </a:t>
            </a:r>
            <a:r>
              <a:rPr lang="hr-HR" dirty="0" err="1" smtClean="0"/>
              <a:t>Hrženjak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Slika 1" descr="http://www.sepie.es/doc/comunicacion/logos/cofinanciadoEN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571480"/>
            <a:ext cx="2000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6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538" r="309" b="1538"/>
          <a:stretch/>
        </p:blipFill>
        <p:spPr bwMode="auto">
          <a:xfrm>
            <a:off x="3714744" y="357166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WORKING IN EUROPE – SKILLS FOR SUCCESS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Erasmus</a:t>
            </a:r>
            <a:r>
              <a:rPr lang="hr-HR" dirty="0" smtClean="0"/>
              <a:t>+ - </a:t>
            </a:r>
            <a:r>
              <a:rPr lang="hr-HR" b="1" dirty="0" smtClean="0"/>
              <a:t>KA219</a:t>
            </a:r>
            <a:r>
              <a:rPr lang="hr-HR" dirty="0" smtClean="0"/>
              <a:t>, strateška partnerstva, samo škole</a:t>
            </a:r>
            <a:endParaRPr lang="hr-H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20161110_133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495628" y="995638"/>
            <a:ext cx="3571878" cy="200918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5984" y="0"/>
            <a:ext cx="6586526" cy="1000108"/>
          </a:xfrm>
        </p:spPr>
        <p:txBody>
          <a:bodyPr/>
          <a:lstStyle/>
          <a:p>
            <a:r>
              <a:rPr lang="hr-HR" dirty="0" smtClean="0"/>
              <a:t>WORKING IN EUROPE</a:t>
            </a:r>
            <a:endParaRPr lang="hr-HR" dirty="0"/>
          </a:p>
        </p:txBody>
      </p:sp>
      <p:pic>
        <p:nvPicPr>
          <p:cNvPr id="4" name="Rezervirano mjesto sadržaja 3" descr="11952879_10153634360597641_3860433642415564798_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67449" y="928670"/>
            <a:ext cx="2667018" cy="2000264"/>
          </a:xfrm>
        </p:spPr>
      </p:pic>
      <p:pic>
        <p:nvPicPr>
          <p:cNvPr id="5" name="Slika 4" descr="20161107_1707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1142984"/>
            <a:ext cx="2921019" cy="1643074"/>
          </a:xfrm>
          <a:prstGeom prst="rect">
            <a:avLst/>
          </a:prstGeom>
        </p:spPr>
      </p:pic>
      <p:pic>
        <p:nvPicPr>
          <p:cNvPr id="6" name="Slika 5" descr="20161109_1649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5574" y="5072074"/>
            <a:ext cx="2738425" cy="1540364"/>
          </a:xfrm>
          <a:prstGeom prst="rect">
            <a:avLst/>
          </a:prstGeom>
        </p:spPr>
      </p:pic>
      <p:pic>
        <p:nvPicPr>
          <p:cNvPr id="9" name="Slika 8" descr="20161107_1228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2643182"/>
            <a:ext cx="3643306" cy="2049360"/>
          </a:xfrm>
          <a:prstGeom prst="rect">
            <a:avLst/>
          </a:prstGeom>
        </p:spPr>
      </p:pic>
      <p:pic>
        <p:nvPicPr>
          <p:cNvPr id="10" name="Slika 9" descr="20161107_1658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1736" y="2714621"/>
            <a:ext cx="3214678" cy="1808256"/>
          </a:xfrm>
          <a:prstGeom prst="rect">
            <a:avLst/>
          </a:prstGeom>
        </p:spPr>
      </p:pic>
      <p:pic>
        <p:nvPicPr>
          <p:cNvPr id="11" name="Slika 10" descr="20161108_13163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14612" y="4714884"/>
            <a:ext cx="3428992" cy="1928808"/>
          </a:xfrm>
          <a:prstGeom prst="rect">
            <a:avLst/>
          </a:prstGeom>
        </p:spPr>
      </p:pic>
      <p:pic>
        <p:nvPicPr>
          <p:cNvPr id="13" name="Slika 12" descr="20161108_13215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4000504"/>
            <a:ext cx="3428992" cy="1928808"/>
          </a:xfrm>
          <a:prstGeom prst="rect">
            <a:avLst/>
          </a:prstGeom>
        </p:spPr>
      </p:pic>
      <p:pic>
        <p:nvPicPr>
          <p:cNvPr id="12" name="Slika 1" descr="http://www.sepie.es/doc/comunicacion/logos/cofinanciadoEN.png"/>
          <p:cNvPicPr/>
          <p:nvPr/>
        </p:nvPicPr>
        <p:blipFill>
          <a:blip r:embed="rId10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6072206"/>
            <a:ext cx="2000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11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12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538" r="309" b="1538"/>
          <a:stretch/>
        </p:blipFill>
        <p:spPr bwMode="auto">
          <a:xfrm>
            <a:off x="8143900" y="214290"/>
            <a:ext cx="1000100" cy="857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Domaćini međunarodnog susreta u projektu </a:t>
            </a:r>
            <a:r>
              <a:rPr lang="hr-HR" dirty="0" err="1" smtClean="0"/>
              <a:t>Working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Europe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42 učenika</a:t>
            </a:r>
          </a:p>
          <a:p>
            <a:r>
              <a:rPr lang="hr-HR" dirty="0" smtClean="0"/>
              <a:t>10 nastavnika</a:t>
            </a:r>
            <a:endParaRPr lang="hr-HR" dirty="0"/>
          </a:p>
        </p:txBody>
      </p:sp>
      <p:pic>
        <p:nvPicPr>
          <p:cNvPr id="4" name="Slika 1" descr="http://www.sepie.es/doc/comunicacion/logos/cofinanciadoEN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5786454"/>
            <a:ext cx="2000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6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538" r="309" b="1538"/>
          <a:stretch/>
        </p:blipFill>
        <p:spPr bwMode="auto">
          <a:xfrm>
            <a:off x="4500562" y="5572140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6715172" cy="1203348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SUSRET U ĐAKOVU </a:t>
            </a:r>
            <a:br>
              <a:rPr lang="hr-HR" dirty="0" smtClean="0"/>
            </a:br>
            <a:r>
              <a:rPr lang="hr-HR" dirty="0" smtClean="0"/>
              <a:t>28.2 – 5.3. 2016.</a:t>
            </a:r>
            <a:endParaRPr lang="hr-HR" dirty="0"/>
          </a:p>
        </p:txBody>
      </p:sp>
      <p:pic>
        <p:nvPicPr>
          <p:cNvPr id="4" name="Rezervirano mjesto sadržaja 3" descr="12773328_1118281661523570_2004572826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63864" y="1357298"/>
            <a:ext cx="3380136" cy="1901327"/>
          </a:xfrm>
        </p:spPr>
      </p:pic>
      <p:pic>
        <p:nvPicPr>
          <p:cNvPr id="5" name="Slika 4" descr="12810059_1118282581523478_617034560_o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857736"/>
            <a:ext cx="3556025" cy="2000264"/>
          </a:xfrm>
          <a:prstGeom prst="rect">
            <a:avLst/>
          </a:prstGeom>
        </p:spPr>
      </p:pic>
      <p:pic>
        <p:nvPicPr>
          <p:cNvPr id="6" name="Slika 5" descr="12615190_1661485180782460_257117009327697097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28736"/>
            <a:ext cx="2786050" cy="2089537"/>
          </a:xfrm>
          <a:prstGeom prst="rect">
            <a:avLst/>
          </a:prstGeom>
        </p:spPr>
      </p:pic>
      <p:pic>
        <p:nvPicPr>
          <p:cNvPr id="7" name="Slika 6" descr="20160302_1036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3357562"/>
            <a:ext cx="3373461" cy="1897572"/>
          </a:xfrm>
          <a:prstGeom prst="rect">
            <a:avLst/>
          </a:prstGeom>
        </p:spPr>
      </p:pic>
      <p:pic>
        <p:nvPicPr>
          <p:cNvPr id="8" name="Slika 1" descr="http://www.sepie.es/doc/comunicacion/logos/cofinanciadoEN.pn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2000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9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538" r="309" b="1538"/>
          <a:stretch/>
        </p:blipFill>
        <p:spPr bwMode="auto">
          <a:xfrm>
            <a:off x="7715272" y="214290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1027" name="Picture 3" descr="D:\Pictures\Wiess\hrvatska\980160_1289967301020620_6068417457672377119_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13" y="3393283"/>
            <a:ext cx="2714644" cy="2035982"/>
          </a:xfrm>
          <a:prstGeom prst="rect">
            <a:avLst/>
          </a:prstGeom>
          <a:noFill/>
        </p:spPr>
      </p:pic>
      <p:pic>
        <p:nvPicPr>
          <p:cNvPr id="1028" name="Picture 4" descr="D:\Pictures\101CANON\PIC_017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00364" y="1357298"/>
            <a:ext cx="2696360" cy="2022476"/>
          </a:xfrm>
          <a:prstGeom prst="rect">
            <a:avLst/>
          </a:prstGeom>
          <a:noFill/>
        </p:spPr>
      </p:pic>
      <p:pic>
        <p:nvPicPr>
          <p:cNvPr id="1029" name="Picture 5" descr="C:\Users\KORISNIK\Desktop\Disc\DSCN266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357563"/>
            <a:ext cx="2786050" cy="2089538"/>
          </a:xfrm>
          <a:prstGeom prst="rect">
            <a:avLst/>
          </a:prstGeom>
          <a:noFill/>
        </p:spPr>
      </p:pic>
      <p:pic>
        <p:nvPicPr>
          <p:cNvPr id="1030" name="Picture 6" descr="C:\Users\KORISNIK\Desktop\Disc\DSCN2566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720" y="4929198"/>
            <a:ext cx="2571736" cy="1928802"/>
          </a:xfrm>
          <a:prstGeom prst="rect">
            <a:avLst/>
          </a:prstGeom>
          <a:noFill/>
        </p:spPr>
      </p:pic>
      <p:pic>
        <p:nvPicPr>
          <p:cNvPr id="1031" name="Picture 7" descr="C:\Users\KORISNIK\Desktop\Disc\DSCN229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43240" y="5250645"/>
            <a:ext cx="2143140" cy="1607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ISNIK\Desktop\17505149_1525010784175647_282665319080558964_o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2163659" cy="3846506"/>
          </a:xfrm>
          <a:prstGeom prst="rect">
            <a:avLst/>
          </a:prstGeom>
          <a:noFill/>
        </p:spPr>
      </p:pic>
      <p:pic>
        <p:nvPicPr>
          <p:cNvPr id="4" name="Slika 1" descr="http://www.sepie.es/doc/comunicacion/logos/cofinanciadoEN.pn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571480"/>
            <a:ext cx="2000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6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538" r="309" b="1538"/>
          <a:stretch/>
        </p:blipFill>
        <p:spPr bwMode="auto">
          <a:xfrm>
            <a:off x="3286116" y="0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214290"/>
            <a:ext cx="1887281" cy="107157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146" name="Picture 2" descr="C:\Users\KORISNIK\Desktop\17620230_1525548670788525_1215751540526244827_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1000108"/>
            <a:ext cx="3571900" cy="2009194"/>
          </a:xfrm>
          <a:prstGeom prst="rect">
            <a:avLst/>
          </a:prstGeom>
          <a:noFill/>
        </p:spPr>
      </p:pic>
      <p:pic>
        <p:nvPicPr>
          <p:cNvPr id="6149" name="Picture 5" descr="C:\Users\KORISNIK\Downloads\IMG-20170402-WA0001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08017" y="1357298"/>
            <a:ext cx="2035983" cy="2714644"/>
          </a:xfrm>
          <a:prstGeom prst="rect">
            <a:avLst/>
          </a:prstGeom>
          <a:noFill/>
        </p:spPr>
      </p:pic>
      <p:pic>
        <p:nvPicPr>
          <p:cNvPr id="6150" name="Picture 6" descr="C:\Users\KORISNIK\Downloads\17792444_1497823730229432_1633306331_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6050" y="2786058"/>
            <a:ext cx="2411009" cy="3214678"/>
          </a:xfrm>
          <a:prstGeom prst="rect">
            <a:avLst/>
          </a:prstGeom>
          <a:noFill/>
        </p:spPr>
      </p:pic>
      <p:pic>
        <p:nvPicPr>
          <p:cNvPr id="6152" name="Picture 8" descr="C:\Users\KORISNIK\Downloads\20170327_13590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755068"/>
            <a:ext cx="3738546" cy="2102932"/>
          </a:xfrm>
          <a:prstGeom prst="rect">
            <a:avLst/>
          </a:prstGeom>
          <a:noFill/>
        </p:spPr>
      </p:pic>
      <p:sp>
        <p:nvSpPr>
          <p:cNvPr id="14" name="TekstniOkvir 13"/>
          <p:cNvSpPr txBox="1"/>
          <p:nvPr/>
        </p:nvSpPr>
        <p:spPr>
          <a:xfrm>
            <a:off x="5214942" y="28572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Ahaus</a:t>
            </a:r>
            <a:endParaRPr lang="hr-HR" dirty="0"/>
          </a:p>
        </p:txBody>
      </p:sp>
      <p:pic>
        <p:nvPicPr>
          <p:cNvPr id="6147" name="Picture 3" descr="C:\Users\KORISNIK\Desktop\17546685_1529070767102982_7401635388902035407_o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86314" y="3333768"/>
            <a:ext cx="1982380" cy="3524232"/>
          </a:xfrm>
          <a:prstGeom prst="rect">
            <a:avLst/>
          </a:prstGeom>
          <a:noFill/>
        </p:spPr>
      </p:pic>
      <p:pic>
        <p:nvPicPr>
          <p:cNvPr id="1028" name="Picture 4" descr="C:\Users\KORISNIK\Desktop\17620225_1295110487240007_8933953694721357077_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86576" y="4572008"/>
            <a:ext cx="2457424" cy="1843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b="1" u="sng" dirty="0" smtClean="0"/>
              <a:t>REZULTATI :</a:t>
            </a:r>
            <a:endParaRPr lang="hr-HR" dirty="0" smtClean="0"/>
          </a:p>
          <a:p>
            <a:pPr lvl="1"/>
            <a:r>
              <a:rPr lang="hr-HR" dirty="0" smtClean="0"/>
              <a:t>Brošura o projektu za diseminacijske svrhe</a:t>
            </a:r>
          </a:p>
          <a:p>
            <a:pPr lvl="1"/>
            <a:r>
              <a:rPr lang="hr-HR" dirty="0" smtClean="0"/>
              <a:t>Rječnik stručnih izraza na jezicima sudionika </a:t>
            </a:r>
          </a:p>
          <a:p>
            <a:pPr lvl="1"/>
            <a:r>
              <a:rPr lang="hr-HR" dirty="0" smtClean="0"/>
              <a:t>Upitnici u svrhu procjene</a:t>
            </a:r>
          </a:p>
          <a:p>
            <a:pPr lvl="1"/>
            <a:r>
              <a:rPr lang="hr-HR" dirty="0" smtClean="0"/>
              <a:t>Koraci stvaranja poslovno uspješne tvrtke</a:t>
            </a:r>
          </a:p>
          <a:p>
            <a:pPr lvl="1"/>
            <a:r>
              <a:rPr lang="hr-HR" dirty="0" smtClean="0"/>
              <a:t>Dijagnostičke liste za utvrđivanje uspješnosti tvrtke</a:t>
            </a:r>
          </a:p>
          <a:p>
            <a:pPr lvl="1"/>
            <a:r>
              <a:rPr lang="hr-HR" dirty="0" smtClean="0"/>
              <a:t>Kriteriji uspješnosti u pojedinim zemljama i na europskoj razini</a:t>
            </a:r>
          </a:p>
          <a:p>
            <a:pPr lvl="1"/>
            <a:r>
              <a:rPr lang="hr-HR" dirty="0" smtClean="0"/>
              <a:t>E-knjiga s vježbama za jačanje profesionalne sposobnosti</a:t>
            </a:r>
          </a:p>
          <a:p>
            <a:pPr lvl="1"/>
            <a:r>
              <a:rPr lang="hr-HR" dirty="0" smtClean="0"/>
              <a:t>Film sa savjetima za uspješni razgovor za posao</a:t>
            </a:r>
          </a:p>
          <a:p>
            <a:pPr lvl="1"/>
            <a:r>
              <a:rPr lang="hr-HR" dirty="0" smtClean="0"/>
              <a:t>Zbirka primjera zamolbi, životopisa i dojmova kandidata koji su sudjelovali na simuliranim razgovorima za posao</a:t>
            </a:r>
          </a:p>
          <a:p>
            <a:pPr lvl="1"/>
            <a:r>
              <a:rPr lang="hr-HR" dirty="0" smtClean="0"/>
              <a:t>Zbirka vježbi za razvijanje društvenih vještina</a:t>
            </a:r>
          </a:p>
          <a:p>
            <a:pPr lvl="1"/>
            <a:r>
              <a:rPr lang="hr-HR" dirty="0" smtClean="0"/>
              <a:t>Europska putovnica vještina za sve </a:t>
            </a:r>
            <a:r>
              <a:rPr lang="hr-HR" smtClean="0"/>
              <a:t>učenike sudionike</a:t>
            </a:r>
            <a:endParaRPr lang="hr-HR" dirty="0" smtClean="0"/>
          </a:p>
          <a:p>
            <a:pPr lvl="1"/>
            <a:r>
              <a:rPr lang="hr-HR" dirty="0" err="1" smtClean="0"/>
              <a:t>Twinspace</a:t>
            </a:r>
            <a:r>
              <a:rPr lang="hr-HR" dirty="0" smtClean="0"/>
              <a:t>, Facebook stranica i Facebook grupa</a:t>
            </a:r>
          </a:p>
          <a:p>
            <a:endParaRPr lang="hr-HR" dirty="0"/>
          </a:p>
        </p:txBody>
      </p:sp>
      <p:pic>
        <p:nvPicPr>
          <p:cNvPr id="4" name="Slika 1" descr="http://www.sepie.es/doc/comunicacion/logos/cofinanciadoEN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571480"/>
            <a:ext cx="2000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6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538" r="309" b="1538"/>
          <a:stretch/>
        </p:blipFill>
        <p:spPr bwMode="auto">
          <a:xfrm>
            <a:off x="3714744" y="357166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214290"/>
            <a:ext cx="1887281" cy="107157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BEYOND STEREOTYPES – WOMEN AT LABOUR MARKET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Erasmus</a:t>
            </a:r>
            <a:r>
              <a:rPr lang="hr-HR" dirty="0" smtClean="0"/>
              <a:t>+ - KA105, mobilnost mladih</a:t>
            </a:r>
          </a:p>
          <a:p>
            <a:r>
              <a:rPr lang="hr-HR" dirty="0" smtClean="0"/>
              <a:t> 8 učenika + 2 nastavnice – </a:t>
            </a:r>
            <a:r>
              <a:rPr lang="hr-HR" dirty="0" err="1" smtClean="0"/>
              <a:t>Bialystok</a:t>
            </a:r>
            <a:r>
              <a:rPr lang="hr-HR" dirty="0" smtClean="0"/>
              <a:t>, Poljska</a:t>
            </a:r>
            <a:endParaRPr lang="hr-H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LET’S MAKE FRIENDS</a:t>
            </a:r>
            <a:br>
              <a:rPr lang="hr-HR" dirty="0" smtClean="0"/>
            </a:br>
            <a:r>
              <a:rPr lang="hr-HR" sz="3100" dirty="0" smtClean="0"/>
              <a:t>RAZMJENA UČENIKA SA ŠKOLOM IZ BELGIJE</a:t>
            </a:r>
            <a:endParaRPr lang="hr-HR" sz="31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19 + 19 učenika</a:t>
            </a:r>
          </a:p>
          <a:p>
            <a:r>
              <a:rPr lang="hr-HR" dirty="0" smtClean="0"/>
              <a:t>2 + </a:t>
            </a:r>
            <a:r>
              <a:rPr lang="hr-HR" dirty="0" err="1" smtClean="0"/>
              <a:t>2</a:t>
            </a:r>
            <a:r>
              <a:rPr lang="hr-HR" dirty="0" smtClean="0"/>
              <a:t> nastavnika</a:t>
            </a:r>
            <a:endParaRPr lang="hr-HR" dirty="0"/>
          </a:p>
          <a:p>
            <a:r>
              <a:rPr lang="hr-HR" dirty="0" smtClean="0"/>
              <a:t>Potpora županije – 5000kn</a:t>
            </a:r>
          </a:p>
          <a:p>
            <a:r>
              <a:rPr lang="hr-HR" dirty="0" smtClean="0"/>
              <a:t>Potpora grada – 4500kn</a:t>
            </a:r>
          </a:p>
          <a:p>
            <a:r>
              <a:rPr lang="hr-HR" dirty="0" smtClean="0"/>
              <a:t>Subvencioniranje roditelja – 5700kn (300kn po učeniku)</a:t>
            </a:r>
          </a:p>
          <a:p>
            <a:r>
              <a:rPr lang="hr-HR" dirty="0" smtClean="0"/>
              <a:t>Sredstva prikupljena humanitarnim aktivnostima učenika, roditelja i nastavnika, te donacijama lokalnih ugostitelja</a:t>
            </a:r>
            <a:endParaRPr lang="hr-HR" dirty="0"/>
          </a:p>
        </p:txBody>
      </p:sp>
      <p:pic>
        <p:nvPicPr>
          <p:cNvPr id="4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6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538" r="309" b="1538"/>
          <a:stretch/>
        </p:blipFill>
        <p:spPr bwMode="auto">
          <a:xfrm>
            <a:off x="7429520" y="5572140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BELGIJANCU U HRVATSKOJ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Šaranje jaja voskom</a:t>
            </a:r>
          </a:p>
          <a:p>
            <a:r>
              <a:rPr lang="hr-HR" dirty="0" smtClean="0"/>
              <a:t>Vezanje kravate</a:t>
            </a:r>
          </a:p>
          <a:p>
            <a:r>
              <a:rPr lang="hr-HR" dirty="0" smtClean="0"/>
              <a:t>Zlatovez </a:t>
            </a:r>
          </a:p>
          <a:p>
            <a:r>
              <a:rPr lang="hr-HR" dirty="0" smtClean="0"/>
              <a:t>Nacionalni plesovi </a:t>
            </a:r>
          </a:p>
          <a:p>
            <a:r>
              <a:rPr lang="hr-HR" dirty="0" smtClean="0"/>
              <a:t>Izrada ekoloških suvenira</a:t>
            </a:r>
          </a:p>
          <a:p>
            <a:r>
              <a:rPr lang="hr-HR" dirty="0" smtClean="0"/>
              <a:t>Rekreacija na jezeru </a:t>
            </a:r>
            <a:r>
              <a:rPr lang="hr-HR" dirty="0" err="1" smtClean="0"/>
              <a:t>Jošava</a:t>
            </a:r>
            <a:endParaRPr lang="hr-HR" dirty="0" smtClean="0"/>
          </a:p>
          <a:p>
            <a:r>
              <a:rPr lang="hr-HR" dirty="0" smtClean="0"/>
              <a:t>Posjeta Osijeku</a:t>
            </a:r>
          </a:p>
        </p:txBody>
      </p:sp>
      <p:pic>
        <p:nvPicPr>
          <p:cNvPr id="4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6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538" r="309" b="1538"/>
          <a:stretch/>
        </p:blipFill>
        <p:spPr bwMode="auto">
          <a:xfrm>
            <a:off x="7286644" y="5429264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13046188_625387857612548_65569546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58404" y="4286256"/>
            <a:ext cx="3185596" cy="2389197"/>
          </a:xfrm>
        </p:spPr>
      </p:pic>
      <p:pic>
        <p:nvPicPr>
          <p:cNvPr id="5" name="Slika 4" descr="13022390_625387824279218_18477753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8" y="0"/>
            <a:ext cx="3238491" cy="2428868"/>
          </a:xfrm>
          <a:prstGeom prst="rect">
            <a:avLst/>
          </a:prstGeom>
        </p:spPr>
      </p:pic>
      <p:pic>
        <p:nvPicPr>
          <p:cNvPr id="8" name="Slika 7" descr="13059832_625387710945896_719171614_n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14290"/>
            <a:ext cx="3643338" cy="2732504"/>
          </a:xfrm>
          <a:prstGeom prst="rect">
            <a:avLst/>
          </a:prstGeom>
        </p:spPr>
      </p:pic>
      <p:pic>
        <p:nvPicPr>
          <p:cNvPr id="9" name="Slika 8" descr="13076949_623087237848137_934203531834078624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1357298"/>
            <a:ext cx="3357554" cy="2518166"/>
          </a:xfrm>
          <a:prstGeom prst="rect">
            <a:avLst/>
          </a:prstGeom>
        </p:spPr>
      </p:pic>
      <p:pic>
        <p:nvPicPr>
          <p:cNvPr id="10" name="Slika 9" descr="13062359_623087421181452_7676785965538425420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071810"/>
            <a:ext cx="2625347" cy="3500462"/>
          </a:xfrm>
          <a:prstGeom prst="rect">
            <a:avLst/>
          </a:prstGeom>
        </p:spPr>
      </p:pic>
      <p:pic>
        <p:nvPicPr>
          <p:cNvPr id="11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8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538" r="309" b="1538"/>
          <a:stretch/>
        </p:blipFill>
        <p:spPr bwMode="auto">
          <a:xfrm>
            <a:off x="4286248" y="0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1026" name="Picture 2" descr="C:\Users\KORISNIK\Desktop\Radionice\Nova mapa\prilozi (3)\13046160_625387750945892_659509411_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62765" y="2285992"/>
            <a:ext cx="2381235" cy="1785926"/>
          </a:xfrm>
          <a:prstGeom prst="rect">
            <a:avLst/>
          </a:prstGeom>
          <a:noFill/>
        </p:spPr>
      </p:pic>
      <p:pic>
        <p:nvPicPr>
          <p:cNvPr id="1027" name="Picture 3" descr="C:\Users\KORISNIK\Desktop\Radionice\Nova mapa\prilozi (4)\13059582_625388244279176_485505443_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76552" y="4000504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Erasmus</a:t>
            </a:r>
            <a:r>
              <a:rPr lang="hr-HR" dirty="0" smtClean="0"/>
              <a:t> + u Ekonomskoj školi braća Radić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IBRAVE, 2014. 2016.   </a:t>
            </a:r>
          </a:p>
          <a:p>
            <a:r>
              <a:rPr lang="hr-HR" dirty="0" smtClean="0"/>
              <a:t>SHOOT IT, 2014. - 2015.</a:t>
            </a:r>
          </a:p>
          <a:p>
            <a:r>
              <a:rPr lang="hr-HR" dirty="0" smtClean="0"/>
              <a:t>WORKING IN EUROPE – SKILLS FOR SUCCESS, 2015. – 2017.</a:t>
            </a:r>
          </a:p>
          <a:p>
            <a:r>
              <a:rPr lang="hr-HR" dirty="0" smtClean="0"/>
              <a:t>BEYOND STEREOTYPES –WOMEN AT LABOUR MARKET, 2016. -2017.</a:t>
            </a:r>
            <a:endParaRPr lang="hr-HR" dirty="0"/>
          </a:p>
        </p:txBody>
      </p:sp>
      <p:pic>
        <p:nvPicPr>
          <p:cNvPr id="4" name="Slika 1" descr="http://www.sepie.es/doc/comunicacion/logos/cofinanciadoEN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5786454"/>
            <a:ext cx="2000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6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538" r="309" b="1538"/>
          <a:stretch/>
        </p:blipFill>
        <p:spPr bwMode="auto">
          <a:xfrm>
            <a:off x="4000496" y="5500702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HRVATI U BELGIJI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Individualni izleti u </a:t>
            </a:r>
            <a:r>
              <a:rPr lang="hr-HR" dirty="0" err="1" smtClean="0"/>
              <a:t>Ipper</a:t>
            </a:r>
            <a:r>
              <a:rPr lang="hr-HR" dirty="0" smtClean="0"/>
              <a:t> i </a:t>
            </a:r>
            <a:r>
              <a:rPr lang="hr-HR" dirty="0" err="1" smtClean="0"/>
              <a:t>Ostende</a:t>
            </a:r>
            <a:r>
              <a:rPr lang="hr-HR" dirty="0" smtClean="0"/>
              <a:t> </a:t>
            </a:r>
          </a:p>
          <a:p>
            <a:r>
              <a:rPr lang="hr-HR" dirty="0" smtClean="0"/>
              <a:t>Prijem kod gradonačelnika</a:t>
            </a:r>
          </a:p>
          <a:p>
            <a:r>
              <a:rPr lang="hr-HR" dirty="0" smtClean="0"/>
              <a:t>Pravljenje belgijskih vafla</a:t>
            </a:r>
          </a:p>
          <a:p>
            <a:r>
              <a:rPr lang="hr-HR" dirty="0" smtClean="0"/>
              <a:t>Pravljenje sira u sirani </a:t>
            </a:r>
          </a:p>
          <a:p>
            <a:r>
              <a:rPr lang="hr-HR" dirty="0" smtClean="0"/>
              <a:t>Posjeta pivari </a:t>
            </a:r>
            <a:r>
              <a:rPr lang="hr-HR" dirty="0" err="1" smtClean="0"/>
              <a:t>Rodenbach</a:t>
            </a:r>
            <a:endParaRPr lang="hr-HR" dirty="0" smtClean="0"/>
          </a:p>
          <a:p>
            <a:r>
              <a:rPr lang="hr-HR" dirty="0" smtClean="0"/>
              <a:t>Sportske aktivnosti i učenje “</a:t>
            </a:r>
            <a:r>
              <a:rPr lang="hr-HR" dirty="0" err="1" smtClean="0"/>
              <a:t>rock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rolla</a:t>
            </a:r>
            <a:r>
              <a:rPr lang="hr-HR" dirty="0" smtClean="0"/>
              <a:t>”</a:t>
            </a:r>
          </a:p>
          <a:p>
            <a:r>
              <a:rPr lang="hr-HR" dirty="0" smtClean="0"/>
              <a:t>Posjeta </a:t>
            </a:r>
            <a:r>
              <a:rPr lang="hr-HR" dirty="0" err="1" smtClean="0"/>
              <a:t>Brugesu</a:t>
            </a:r>
            <a:r>
              <a:rPr lang="hr-HR" dirty="0" smtClean="0"/>
              <a:t> i </a:t>
            </a:r>
            <a:r>
              <a:rPr lang="hr-HR" dirty="0" err="1" smtClean="0"/>
              <a:t>Ghentu</a:t>
            </a: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6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538" r="309" b="1538"/>
          <a:stretch/>
        </p:blipFill>
        <p:spPr bwMode="auto">
          <a:xfrm>
            <a:off x="7143768" y="5429264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20160530_0854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35170" y="214290"/>
            <a:ext cx="4308830" cy="2423717"/>
          </a:xfrm>
        </p:spPr>
      </p:pic>
      <p:pic>
        <p:nvPicPr>
          <p:cNvPr id="5" name="Slika 4" descr="20160531_141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702506" y="916789"/>
            <a:ext cx="4191030" cy="2357454"/>
          </a:xfrm>
          <a:prstGeom prst="rect">
            <a:avLst/>
          </a:prstGeom>
        </p:spPr>
      </p:pic>
      <p:pic>
        <p:nvPicPr>
          <p:cNvPr id="9" name="Slika 8" descr="20160531_0911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071677" y="1000125"/>
            <a:ext cx="4572000" cy="2571750"/>
          </a:xfrm>
          <a:prstGeom prst="rect">
            <a:avLst/>
          </a:prstGeom>
        </p:spPr>
      </p:pic>
      <p:pic>
        <p:nvPicPr>
          <p:cNvPr id="7" name="Slika 6" descr="20160530_1355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3857628"/>
            <a:ext cx="4857752" cy="2732486"/>
          </a:xfrm>
          <a:prstGeom prst="rect">
            <a:avLst/>
          </a:prstGeom>
        </p:spPr>
      </p:pic>
      <p:pic>
        <p:nvPicPr>
          <p:cNvPr id="10" name="Slika 9" descr="20160531_1047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457619" y="3900027"/>
            <a:ext cx="3786206" cy="2129741"/>
          </a:xfrm>
          <a:prstGeom prst="rect">
            <a:avLst/>
          </a:prstGeom>
        </p:spPr>
      </p:pic>
      <p:pic>
        <p:nvPicPr>
          <p:cNvPr id="11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8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538" r="309" b="1538"/>
          <a:stretch/>
        </p:blipFill>
        <p:spPr bwMode="auto">
          <a:xfrm>
            <a:off x="7358082" y="2714620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hr-HR" dirty="0" smtClean="0"/>
              <a:t> ERASMUS+ PROJEKTI OD2017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0070C0"/>
                </a:solidFill>
              </a:rPr>
              <a:t>GENDER EQUALITY: FROM PRINCIPLE TO EMPOWERMENT </a:t>
            </a:r>
            <a:r>
              <a:rPr lang="hr-HR" dirty="0" smtClean="0"/>
              <a:t>– položaj žene u 21 st., Francuska</a:t>
            </a:r>
          </a:p>
          <a:p>
            <a:pPr>
              <a:buNone/>
            </a:pPr>
            <a:r>
              <a:rPr lang="hr-HR" dirty="0" smtClean="0"/>
              <a:t> Španjolska, Italija, Poljska, Hrvatska</a:t>
            </a:r>
          </a:p>
          <a:p>
            <a:pPr>
              <a:buNone/>
            </a:pPr>
            <a:endParaRPr lang="hr-HR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STUDENTS' INTERNATIONAL KNOWLEDGE UNVEIL LOVELY AREAS</a:t>
            </a:r>
            <a:r>
              <a:rPr lang="hr-HR" dirty="0" smtClean="0"/>
              <a:t>- promicanje ruralnog turizma kroz otkrivanje novih područja, kulturne i </a:t>
            </a:r>
            <a:r>
              <a:rPr lang="hr-HR" dirty="0" err="1" smtClean="0"/>
              <a:t>gastro</a:t>
            </a:r>
            <a:r>
              <a:rPr lang="hr-HR" dirty="0" smtClean="0"/>
              <a:t> manifestacije, Italija</a:t>
            </a:r>
          </a:p>
          <a:p>
            <a:pPr>
              <a:buNone/>
            </a:pPr>
            <a:r>
              <a:rPr lang="hr-HR" dirty="0" smtClean="0"/>
              <a:t> Portugal, Španjolska, Litva, Rumunjska, Hrvatska, Poljska</a:t>
            </a:r>
            <a:endParaRPr lang="hr-HR" dirty="0"/>
          </a:p>
        </p:txBody>
      </p:sp>
      <p:pic>
        <p:nvPicPr>
          <p:cNvPr id="4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6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538" r="309" b="1538"/>
          <a:stretch/>
        </p:blipFill>
        <p:spPr bwMode="auto">
          <a:xfrm>
            <a:off x="7215206" y="5500702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5" name="Slika 1" descr="http://www.sepie.es/doc/comunicacion/logos/cofinanciadoEN.png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29330"/>
            <a:ext cx="2000264" cy="5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071570"/>
          </a:xfrm>
        </p:spPr>
        <p:txBody>
          <a:bodyPr/>
          <a:lstStyle/>
          <a:p>
            <a:r>
              <a:rPr lang="hr-HR" dirty="0" smtClean="0"/>
              <a:t>Projekti u pripremi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READING IS MY PLEASURE ( strateška partnerstva)</a:t>
            </a:r>
          </a:p>
          <a:p>
            <a:r>
              <a:rPr lang="hr-HR" dirty="0" smtClean="0"/>
              <a:t>INTO THE EUROPEAN MARKET (</a:t>
            </a:r>
            <a:r>
              <a:rPr lang="hr-HR" dirty="0" err="1" smtClean="0"/>
              <a:t>youth</a:t>
            </a:r>
            <a:r>
              <a:rPr lang="hr-HR" dirty="0" smtClean="0"/>
              <a:t> </a:t>
            </a:r>
            <a:r>
              <a:rPr lang="hr-HR" dirty="0" err="1" smtClean="0"/>
              <a:t>mobility</a:t>
            </a:r>
            <a:r>
              <a:rPr lang="hr-HR" dirty="0" smtClean="0"/>
              <a:t> exchange)</a:t>
            </a:r>
          </a:p>
          <a:p>
            <a:r>
              <a:rPr lang="hr-HR" dirty="0" smtClean="0"/>
              <a:t>TRAINING IN EUROPE (VET </a:t>
            </a:r>
            <a:r>
              <a:rPr lang="hr-HR" dirty="0" err="1" smtClean="0"/>
              <a:t>mobility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students</a:t>
            </a:r>
            <a:r>
              <a:rPr lang="hr-HR" dirty="0" smtClean="0"/>
              <a:t>)</a:t>
            </a:r>
          </a:p>
          <a:p>
            <a:r>
              <a:rPr lang="hr-HR" dirty="0" smtClean="0"/>
              <a:t>STRUČNO USAVRŠAVANJE NASTAVNIKA I RAVNATELJA (konzorcij)</a:t>
            </a:r>
          </a:p>
          <a:p>
            <a:r>
              <a:rPr lang="hr-HR" dirty="0" smtClean="0"/>
              <a:t>MYTHS AND LEGENDS IN PROMOTING TOURISM (strateška partnerstva)</a:t>
            </a:r>
          </a:p>
          <a:p>
            <a:r>
              <a:rPr lang="hr-HR" dirty="0" smtClean="0"/>
              <a:t>ETREPRENEURIAL SKILLS IN VOLUNTEERING (strateška partnerstva)</a:t>
            </a:r>
          </a:p>
          <a:p>
            <a:r>
              <a:rPr lang="hr-HR" dirty="0" smtClean="0"/>
              <a:t>SKILLS FOR SUCCESSFUL STUDENTS (strateška partnerstva)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1" descr="http://www.sepie.es/doc/comunicacion/logos/cofinanciadoEN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571480"/>
            <a:ext cx="2000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6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538" r="309" b="1538"/>
          <a:stretch/>
        </p:blipFill>
        <p:spPr bwMode="auto">
          <a:xfrm>
            <a:off x="3714744" y="357166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1620044"/>
            <a:ext cx="72390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Visoki troškovi putovanja</a:t>
            </a:r>
          </a:p>
          <a:p>
            <a:r>
              <a:rPr lang="hr-HR" dirty="0" smtClean="0"/>
              <a:t>Projekti koji zahtjevaju avansno plaćanje troškova, a potom naknada </a:t>
            </a:r>
          </a:p>
          <a:p>
            <a:r>
              <a:rPr lang="hr-HR" dirty="0" smtClean="0"/>
              <a:t>Nezainteresiranost i neadekvatna edukacija nastavnika</a:t>
            </a:r>
          </a:p>
          <a:p>
            <a:r>
              <a:rPr lang="hr-HR" dirty="0" smtClean="0"/>
              <a:t>Nezainteresiranost učenika </a:t>
            </a:r>
          </a:p>
          <a:p>
            <a:r>
              <a:rPr lang="hr-HR" dirty="0" smtClean="0"/>
              <a:t>U normu sati ne ulazi rad na projektima</a:t>
            </a:r>
          </a:p>
          <a:p>
            <a:r>
              <a:rPr lang="hr-HR" dirty="0" smtClean="0"/>
              <a:t>Neusklađenost ponašanja stručnog vodstva škole</a:t>
            </a:r>
          </a:p>
          <a:p>
            <a:r>
              <a:rPr lang="hr-HR" dirty="0" smtClean="0"/>
              <a:t>Tehnički problemi prilikom rezervacije i kupnje karata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6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538" r="309" b="1538"/>
          <a:stretch/>
        </p:blipFill>
        <p:spPr bwMode="auto">
          <a:xfrm>
            <a:off x="3714744" y="357166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5" name="Slika 1" descr="http://www.sepie.es/doc/comunicacion/logos/cofinanciadoEN.png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571480"/>
            <a:ext cx="2000264" cy="5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Postoji neusklađenost Agencija u zemljama u kojima se provodi projekt – obraćanje pozornosti na ujednačenost kriterija ocjenjivanja</a:t>
            </a:r>
          </a:p>
        </p:txBody>
      </p:sp>
      <p:pic>
        <p:nvPicPr>
          <p:cNvPr id="4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6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538" r="309" b="1538"/>
          <a:stretch/>
        </p:blipFill>
        <p:spPr bwMode="auto">
          <a:xfrm>
            <a:off x="3714744" y="357166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5" name="Slika 1" descr="http://www.sepie.es/doc/comunicacion/logos/cofinanciadoEN.png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571480"/>
            <a:ext cx="2000264" cy="5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05680"/>
            <a:ext cx="5214973" cy="526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6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538" r="309" b="1538"/>
          <a:stretch/>
        </p:blipFill>
        <p:spPr bwMode="auto">
          <a:xfrm>
            <a:off x="3714744" y="357166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5" name="Slika 1" descr="http://www.sepie.es/doc/comunicacion/logos/cofinanciadoEN.png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571480"/>
            <a:ext cx="2000264" cy="5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Za sve imati pisani trag, fotografije, video, članci u medijima, emisije na radiju ili TV</a:t>
            </a:r>
          </a:p>
          <a:p>
            <a:r>
              <a:rPr lang="hr-HR" dirty="0" smtClean="0"/>
              <a:t>PAŽLJIVO pročitati Vodič - paziti na datume, brojeve mobilnosti, tko može prijaviti projekt</a:t>
            </a:r>
          </a:p>
          <a:p>
            <a:r>
              <a:rPr lang="hr-HR" dirty="0" smtClean="0"/>
              <a:t>Jako oprezno i točno predvidjeti rizike projekta</a:t>
            </a:r>
          </a:p>
          <a:p>
            <a:r>
              <a:rPr lang="hr-HR" dirty="0" smtClean="0"/>
              <a:t>Svi računi moraju biti priloženi zajedno s potvrdama </a:t>
            </a:r>
          </a:p>
          <a:p>
            <a:r>
              <a:rPr lang="hr-HR" dirty="0" smtClean="0"/>
              <a:t>Sve mora biti vidljivo na platformama koje je postavila Europska komisija</a:t>
            </a:r>
          </a:p>
          <a:p>
            <a:r>
              <a:rPr lang="hr-HR" dirty="0" smtClean="0"/>
              <a:t>Korisno je povezivati projekte Erasmus+ sa socijalnim i prevencijskim problemima mladih</a:t>
            </a:r>
          </a:p>
          <a:p>
            <a:endParaRPr lang="hr-HR" dirty="0" smtClean="0"/>
          </a:p>
        </p:txBody>
      </p:sp>
      <p:pic>
        <p:nvPicPr>
          <p:cNvPr id="4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6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538" r="309" b="1538"/>
          <a:stretch/>
        </p:blipFill>
        <p:spPr bwMode="auto">
          <a:xfrm>
            <a:off x="3714744" y="357166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5" name="Slika 1" descr="http://www.sepie.es/doc/comunicacion/logos/cofinanciadoEN.png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571480"/>
            <a:ext cx="2000264" cy="5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Sugerirati Agencijama da uključe osobe s iskustvom na projektima da iznesu svoje probleme i rješenja</a:t>
            </a:r>
          </a:p>
          <a:p>
            <a:r>
              <a:rPr lang="hr-HR" dirty="0" smtClean="0"/>
              <a:t>Webinari postoje, ali zbog rada u smjenama bi trebalo omogućiti da se ponavljaju</a:t>
            </a:r>
          </a:p>
          <a:p>
            <a:r>
              <a:rPr lang="hr-HR" dirty="0" smtClean="0"/>
              <a:t>Educirati nastavnike, ravnatelje, računovođe i ostale stručne službe</a:t>
            </a:r>
          </a:p>
          <a:p>
            <a:r>
              <a:rPr lang="hr-HR" dirty="0" smtClean="0"/>
              <a:t>Uključiti insititucije koje su povezane sa obrazovanjem na lokalnoj razini</a:t>
            </a:r>
          </a:p>
          <a:p>
            <a:r>
              <a:rPr lang="hr-HR" dirty="0" smtClean="0"/>
              <a:t>Povezati sve Agencije i tijela lokalne uprave</a:t>
            </a:r>
            <a:endParaRPr lang="hr-HR" dirty="0"/>
          </a:p>
        </p:txBody>
      </p:sp>
      <p:pic>
        <p:nvPicPr>
          <p:cNvPr id="4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6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538" r="309" b="1538"/>
          <a:stretch/>
        </p:blipFill>
        <p:spPr bwMode="auto">
          <a:xfrm>
            <a:off x="3714744" y="357166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5" name="Slika 1" descr="http://www.sepie.es/doc/comunicacion/logos/cofinanciadoEN.png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571480"/>
            <a:ext cx="2000264" cy="5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Mobilnosti </a:t>
            </a:r>
            <a:r>
              <a:rPr lang="hr-HR" dirty="0" err="1" smtClean="0"/>
              <a:t>Erasmus</a:t>
            </a:r>
            <a:r>
              <a:rPr lang="hr-HR" dirty="0" smtClean="0"/>
              <a:t>+ projekata u školi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Nastavnici – 26</a:t>
            </a:r>
          </a:p>
          <a:p>
            <a:r>
              <a:rPr lang="hr-HR" dirty="0" smtClean="0"/>
              <a:t>Učenici - 44</a:t>
            </a:r>
            <a:endParaRPr lang="hr-HR" dirty="0"/>
          </a:p>
        </p:txBody>
      </p:sp>
      <p:pic>
        <p:nvPicPr>
          <p:cNvPr id="4" name="Slika 1" descr="http://www.sepie.es/doc/comunicacion/logos/cofinanciadoEN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5643578"/>
            <a:ext cx="2000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6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538" r="309" b="1538"/>
          <a:stretch/>
        </p:blipFill>
        <p:spPr bwMode="auto">
          <a:xfrm>
            <a:off x="4071934" y="5357826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Svi projekti na kojima se radi ili radilo, predstavljaju se u regionalnom uredu EUDirecta u Osijeku 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000372"/>
            <a:ext cx="596904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6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538" r="309" b="1538"/>
          <a:stretch/>
        </p:blipFill>
        <p:spPr bwMode="auto">
          <a:xfrm>
            <a:off x="3857620" y="285728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7" name="Slika 1" descr="http://www.sepie.es/doc/comunicacion/logos/cofinanciadoEN.png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571480"/>
            <a:ext cx="2000264" cy="5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Više o svim projektima na mrežnim stranicama škole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hr-HR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http://ss-ekonomska-</a:t>
            </a:r>
            <a:r>
              <a:rPr lang="hr-HR" dirty="0" err="1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bracaradic</a:t>
            </a:r>
            <a:r>
              <a:rPr lang="hr-HR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-dj.skole.hr/nastava/projekti</a:t>
            </a:r>
          </a:p>
          <a:p>
            <a:r>
              <a:rPr lang="hr-HR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http://ss-ekonomska-</a:t>
            </a:r>
            <a:r>
              <a:rPr lang="hr-HR" dirty="0" err="1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bracaradic</a:t>
            </a:r>
            <a:r>
              <a:rPr lang="hr-HR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-dj.skole.hr/nastava/projekti/</a:t>
            </a:r>
            <a:r>
              <a:rPr lang="hr-HR" dirty="0" err="1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erasmus</a:t>
            </a:r>
            <a:r>
              <a:rPr lang="hr-HR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_</a:t>
            </a:r>
            <a:endParaRPr lang="hr-HR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http://ss-ekonomska-</a:t>
            </a:r>
            <a:r>
              <a:rPr lang="hr-HR" dirty="0" err="1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bracaradic</a:t>
            </a:r>
            <a:r>
              <a:rPr lang="hr-HR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-dj.skole.hr/nastava/projekti_COMENIUS_</a:t>
            </a:r>
            <a:r>
              <a:rPr lang="hr-HR" dirty="0" err="1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copy</a:t>
            </a:r>
            <a:r>
              <a:rPr lang="hr-HR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_</a:t>
            </a:r>
            <a:r>
              <a:rPr lang="hr-HR" dirty="0" err="1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copy</a:t>
            </a:r>
            <a:r>
              <a:rPr lang="hr-HR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/let_s_</a:t>
            </a:r>
            <a:r>
              <a:rPr lang="hr-HR" dirty="0" err="1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make</a:t>
            </a:r>
            <a:r>
              <a:rPr lang="hr-HR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_</a:t>
            </a:r>
            <a:r>
              <a:rPr lang="hr-HR" dirty="0" err="1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friends</a:t>
            </a:r>
            <a:r>
              <a:rPr lang="hr-H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hr-HR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IBRAVE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Improvement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Branding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Rural</a:t>
            </a:r>
            <a:r>
              <a:rPr lang="hr-HR" dirty="0" smtClean="0"/>
              <a:t> </a:t>
            </a:r>
            <a:r>
              <a:rPr lang="hr-HR" dirty="0" err="1" smtClean="0"/>
              <a:t>Areas</a:t>
            </a:r>
            <a:r>
              <a:rPr lang="hr-HR" dirty="0" smtClean="0"/>
              <a:t> </a:t>
            </a:r>
            <a:r>
              <a:rPr lang="hr-HR" dirty="0" err="1" smtClean="0"/>
              <a:t>through</a:t>
            </a:r>
            <a:r>
              <a:rPr lang="hr-HR" dirty="0" smtClean="0"/>
              <a:t> </a:t>
            </a:r>
            <a:r>
              <a:rPr lang="hr-HR" dirty="0" err="1" smtClean="0"/>
              <a:t>Vocational</a:t>
            </a:r>
            <a:r>
              <a:rPr lang="hr-HR" dirty="0" smtClean="0"/>
              <a:t> </a:t>
            </a:r>
            <a:r>
              <a:rPr lang="hr-HR" dirty="0" err="1" smtClean="0"/>
              <a:t>Education</a:t>
            </a:r>
            <a:endParaRPr lang="hr-HR" dirty="0" smtClean="0"/>
          </a:p>
          <a:p>
            <a:r>
              <a:rPr lang="hr-HR" dirty="0" err="1" smtClean="0"/>
              <a:t>Erasmus</a:t>
            </a:r>
            <a:r>
              <a:rPr lang="hr-HR" dirty="0" smtClean="0"/>
              <a:t>+ - </a:t>
            </a:r>
            <a:r>
              <a:rPr lang="hr-HR" b="1" dirty="0" smtClean="0"/>
              <a:t>KA201</a:t>
            </a:r>
            <a:r>
              <a:rPr lang="hr-HR" dirty="0" smtClean="0"/>
              <a:t>, strateška partnerstva za inovaciju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 descr="20160928_1248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857364"/>
            <a:ext cx="3429025" cy="1928827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IBRAVE</a:t>
            </a:r>
            <a:endParaRPr lang="hr-HR" dirty="0"/>
          </a:p>
        </p:txBody>
      </p:sp>
      <p:pic>
        <p:nvPicPr>
          <p:cNvPr id="4" name="Rezervirano mjesto sadržaja 3" descr="20160928_1131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14710" cy="1808274"/>
          </a:xfrm>
        </p:spPr>
      </p:pic>
      <p:pic>
        <p:nvPicPr>
          <p:cNvPr id="6" name="Slika 5" descr="20160928_1622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009566" y="1062631"/>
            <a:ext cx="4857744" cy="2732481"/>
          </a:xfrm>
          <a:prstGeom prst="rect">
            <a:avLst/>
          </a:prstGeom>
        </p:spPr>
      </p:pic>
      <p:pic>
        <p:nvPicPr>
          <p:cNvPr id="5" name="Slika 4" descr="20160928_1605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4357694"/>
            <a:ext cx="4016371" cy="2259209"/>
          </a:xfrm>
          <a:prstGeom prst="rect">
            <a:avLst/>
          </a:prstGeom>
        </p:spPr>
      </p:pic>
      <p:pic>
        <p:nvPicPr>
          <p:cNvPr id="7" name="Slika 6" descr="20160929_2010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585396"/>
            <a:ext cx="4040184" cy="2272604"/>
          </a:xfrm>
          <a:prstGeom prst="rect">
            <a:avLst/>
          </a:prstGeom>
        </p:spPr>
      </p:pic>
      <p:pic>
        <p:nvPicPr>
          <p:cNvPr id="9" name="Slika 8" descr="20160929_1839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714620"/>
            <a:ext cx="3214678" cy="1808256"/>
          </a:xfrm>
          <a:prstGeom prst="rect">
            <a:avLst/>
          </a:prstGeom>
        </p:spPr>
      </p:pic>
      <p:pic>
        <p:nvPicPr>
          <p:cNvPr id="10" name="Slika 1" descr="http://www.sepie.es/doc/comunicacion/logos/cofinanciadoEN.png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28802"/>
            <a:ext cx="2000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10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538" r="309" b="1538"/>
          <a:stretch/>
        </p:blipFill>
        <p:spPr bwMode="auto">
          <a:xfrm>
            <a:off x="7572396" y="142852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14" name="Picture 4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4744" y="500042"/>
            <a:ext cx="191008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Film o najzanimljivijim temama projekta</a:t>
            </a:r>
          </a:p>
          <a:p>
            <a:r>
              <a:rPr lang="hr-HR" dirty="0" smtClean="0"/>
              <a:t>5 biltena sa svakog susreta i radionice + 1 s dojmovima učenika</a:t>
            </a:r>
          </a:p>
          <a:p>
            <a:r>
              <a:rPr lang="hr-HR" dirty="0" smtClean="0"/>
              <a:t>Priručnik – Brendiranje destinacija, zbirka uspješnih primjera</a:t>
            </a:r>
          </a:p>
          <a:p>
            <a:r>
              <a:rPr lang="hr-HR" dirty="0" smtClean="0"/>
              <a:t>Registracija Ekonomske škole kao Međunarodnog Training Centra za edukaciju nastavnika ekonomske struke predmeta – TTC Economy Everywhere</a:t>
            </a:r>
          </a:p>
          <a:p>
            <a:endParaRPr lang="hr-HR" dirty="0"/>
          </a:p>
        </p:txBody>
      </p:sp>
      <p:pic>
        <p:nvPicPr>
          <p:cNvPr id="4" name="Slika 1" descr="http://www.sepie.es/doc/comunicacion/logos/cofinanciadoEN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571480"/>
            <a:ext cx="2000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6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538" r="309" b="1538"/>
          <a:stretch/>
        </p:blipFill>
        <p:spPr bwMode="auto">
          <a:xfrm>
            <a:off x="6786578" y="428604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SHOOT IT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Erasmus</a:t>
            </a:r>
            <a:r>
              <a:rPr lang="hr-HR" dirty="0" smtClean="0"/>
              <a:t>+ - </a:t>
            </a:r>
            <a:r>
              <a:rPr lang="hr-HR" b="1" dirty="0" smtClean="0"/>
              <a:t>KA105</a:t>
            </a:r>
            <a:r>
              <a:rPr lang="hr-HR" dirty="0" smtClean="0"/>
              <a:t>, mobilnost mladih</a:t>
            </a:r>
          </a:p>
          <a:p>
            <a:r>
              <a:rPr lang="hr-HR" dirty="0" smtClean="0"/>
              <a:t>14 učenika + 1 nastavnica – Atena, Grčka</a:t>
            </a:r>
            <a:endParaRPr lang="hr-H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DSC_07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57166"/>
            <a:ext cx="3643370" cy="242830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282" y="5500702"/>
            <a:ext cx="5043526" cy="928694"/>
          </a:xfrm>
        </p:spPr>
        <p:txBody>
          <a:bodyPr/>
          <a:lstStyle/>
          <a:p>
            <a:r>
              <a:rPr lang="hr-HR" dirty="0" smtClean="0"/>
              <a:t>SHOOT IT</a:t>
            </a:r>
            <a:endParaRPr lang="hr-HR" dirty="0"/>
          </a:p>
        </p:txBody>
      </p:sp>
      <p:pic>
        <p:nvPicPr>
          <p:cNvPr id="9" name="Slika 8" descr="DSC_0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6934" y="214291"/>
            <a:ext cx="3537066" cy="2357454"/>
          </a:xfrm>
          <a:prstGeom prst="rect">
            <a:avLst/>
          </a:prstGeom>
        </p:spPr>
      </p:pic>
      <p:pic>
        <p:nvPicPr>
          <p:cNvPr id="10" name="Slika 9" descr="DSC_04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28934"/>
            <a:ext cx="3714744" cy="2475877"/>
          </a:xfrm>
          <a:prstGeom prst="rect">
            <a:avLst/>
          </a:prstGeom>
        </p:spPr>
      </p:pic>
      <p:pic>
        <p:nvPicPr>
          <p:cNvPr id="6" name="Rezervirano mjesto sadržaja 5" descr="DSC_0641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928926" y="4592782"/>
            <a:ext cx="3395749" cy="2265218"/>
          </a:xfrm>
        </p:spPr>
      </p:pic>
      <p:pic>
        <p:nvPicPr>
          <p:cNvPr id="8" name="Slika 7" descr="20150507_2236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2571744"/>
            <a:ext cx="3428992" cy="1928808"/>
          </a:xfrm>
          <a:prstGeom prst="rect">
            <a:avLst/>
          </a:prstGeom>
        </p:spPr>
      </p:pic>
      <p:pic>
        <p:nvPicPr>
          <p:cNvPr id="11" name="Slika 10" descr="20150506_2020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5572125" y="3286125"/>
            <a:ext cx="4572000" cy="2571750"/>
          </a:xfrm>
          <a:prstGeom prst="rect">
            <a:avLst/>
          </a:prstGeom>
        </p:spPr>
      </p:pic>
      <p:pic>
        <p:nvPicPr>
          <p:cNvPr id="12" name="Slika 1" descr="http://www.sepie.es/doc/comunicacion/logos/cofinanciadoEN.png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2000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10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538" r="309" b="1538"/>
          <a:stretch/>
        </p:blipFill>
        <p:spPr bwMode="auto">
          <a:xfrm>
            <a:off x="285720" y="1357298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Rezultati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err="1" smtClean="0"/>
              <a:t>Just</a:t>
            </a:r>
            <a:r>
              <a:rPr lang="hr-HR" b="1" dirty="0" smtClean="0"/>
              <a:t> </a:t>
            </a:r>
            <a:r>
              <a:rPr lang="hr-HR" b="1" dirty="0" err="1" smtClean="0"/>
              <a:t>another</a:t>
            </a:r>
            <a:r>
              <a:rPr lang="hr-HR" b="1" dirty="0" smtClean="0"/>
              <a:t> </a:t>
            </a:r>
            <a:r>
              <a:rPr lang="hr-HR" b="1" dirty="0" err="1" smtClean="0"/>
              <a:t>Croatian</a:t>
            </a:r>
            <a:r>
              <a:rPr lang="hr-HR" b="1" dirty="0" smtClean="0"/>
              <a:t> </a:t>
            </a:r>
            <a:r>
              <a:rPr lang="hr-HR" b="1" dirty="0" err="1" smtClean="0"/>
              <a:t>family</a:t>
            </a:r>
            <a:r>
              <a:rPr lang="hr-HR" b="1" dirty="0" smtClean="0"/>
              <a:t> </a:t>
            </a:r>
            <a:r>
              <a:rPr lang="hr-HR" dirty="0" smtClean="0"/>
              <a:t>– tipična hrvatska obitelj</a:t>
            </a:r>
          </a:p>
          <a:p>
            <a:r>
              <a:rPr lang="hr-HR" b="1" dirty="0" err="1" smtClean="0"/>
              <a:t>The</a:t>
            </a:r>
            <a:r>
              <a:rPr lang="hr-HR" b="1" dirty="0" smtClean="0"/>
              <a:t> </a:t>
            </a:r>
            <a:r>
              <a:rPr lang="hr-HR" b="1" dirty="0" err="1" smtClean="0"/>
              <a:t>twilight</a:t>
            </a:r>
            <a:r>
              <a:rPr lang="hr-HR" b="1" dirty="0" smtClean="0"/>
              <a:t> zone </a:t>
            </a:r>
            <a:r>
              <a:rPr lang="hr-HR" b="1" dirty="0" err="1" smtClean="0"/>
              <a:t>of</a:t>
            </a:r>
            <a:r>
              <a:rPr lang="hr-HR" b="1" dirty="0" smtClean="0"/>
              <a:t> </a:t>
            </a:r>
            <a:r>
              <a:rPr lang="hr-HR" b="1" dirty="0" err="1" smtClean="0"/>
              <a:t>young</a:t>
            </a:r>
            <a:r>
              <a:rPr lang="hr-HR" b="1" dirty="0" smtClean="0"/>
              <a:t> </a:t>
            </a:r>
            <a:r>
              <a:rPr lang="hr-HR" b="1" dirty="0" err="1" smtClean="0"/>
              <a:t>generation</a:t>
            </a:r>
            <a:r>
              <a:rPr lang="hr-HR" b="1" dirty="0" smtClean="0"/>
              <a:t> </a:t>
            </a:r>
            <a:r>
              <a:rPr lang="hr-HR" dirty="0" smtClean="0"/>
              <a:t>– film o nezaposlenosti mladih u Hrvatskoj</a:t>
            </a:r>
          </a:p>
          <a:p>
            <a:r>
              <a:rPr lang="hr-HR" b="1" dirty="0" err="1" smtClean="0"/>
              <a:t>Nothing</a:t>
            </a:r>
            <a:r>
              <a:rPr lang="hr-HR" b="1" dirty="0" smtClean="0"/>
              <a:t> </a:t>
            </a:r>
            <a:r>
              <a:rPr lang="hr-HR" b="1" dirty="0" err="1" smtClean="0"/>
              <a:t>has</a:t>
            </a:r>
            <a:r>
              <a:rPr lang="hr-HR" b="1" dirty="0" smtClean="0"/>
              <a:t> </a:t>
            </a:r>
            <a:r>
              <a:rPr lang="hr-HR" b="1" dirty="0" err="1" smtClean="0"/>
              <a:t>really</a:t>
            </a:r>
            <a:r>
              <a:rPr lang="hr-HR" b="1" dirty="0" smtClean="0"/>
              <a:t> </a:t>
            </a:r>
            <a:r>
              <a:rPr lang="hr-HR" b="1" dirty="0" err="1" smtClean="0"/>
              <a:t>changed</a:t>
            </a:r>
            <a:r>
              <a:rPr lang="hr-HR" b="1" dirty="0" smtClean="0"/>
              <a:t> </a:t>
            </a:r>
            <a:r>
              <a:rPr lang="hr-HR" dirty="0" smtClean="0"/>
              <a:t>– film snimljen u Grčkoj, parodija, komunikacija u antičko doba nasuprot IT komunikacije </a:t>
            </a:r>
          </a:p>
          <a:p>
            <a:endParaRPr lang="hr-HR" dirty="0"/>
          </a:p>
        </p:txBody>
      </p:sp>
      <p:pic>
        <p:nvPicPr>
          <p:cNvPr id="4" name="Slika 1" descr="http://www.sepie.es/doc/comunicacion/logos/cofinanciadoEN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5572140"/>
            <a:ext cx="2000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6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538" r="309" b="1538"/>
          <a:stretch/>
        </p:blipFill>
        <p:spPr bwMode="auto">
          <a:xfrm>
            <a:off x="6072198" y="5357826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508</TotalTime>
  <Words>814</Words>
  <Application>Microsoft Office PowerPoint</Application>
  <PresentationFormat>On-screen Show (4:3)</PresentationFormat>
  <Paragraphs>117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Tijek</vt:lpstr>
      <vt:lpstr>ERASMUS+ Projekti EK i drugi međunarodni projekti, razdoblje 2014. – 2020. </vt:lpstr>
      <vt:lpstr>Erasmus + u Ekonomskoj školi braća Radić</vt:lpstr>
      <vt:lpstr>Mobilnosti Erasmus+ projekata u školi</vt:lpstr>
      <vt:lpstr>IBRAVE </vt:lpstr>
      <vt:lpstr>IBRAVE</vt:lpstr>
      <vt:lpstr>REZULTATI</vt:lpstr>
      <vt:lpstr>SHOOT IT</vt:lpstr>
      <vt:lpstr>SHOOT IT</vt:lpstr>
      <vt:lpstr>Rezultati projekta</vt:lpstr>
      <vt:lpstr>WORKING IN EUROPE – SKILLS FOR SUCCESS</vt:lpstr>
      <vt:lpstr>WORKING IN EUROPE</vt:lpstr>
      <vt:lpstr>Domaćini međunarodnog susreta u projektu Working in Europe</vt:lpstr>
      <vt:lpstr>SUSRET U ĐAKOVU  28.2 – 5.3. 2016.</vt:lpstr>
      <vt:lpstr>Slide 14</vt:lpstr>
      <vt:lpstr>Slide 15</vt:lpstr>
      <vt:lpstr>BEYOND STEREOTYPES – WOMEN AT LABOUR MARKET</vt:lpstr>
      <vt:lpstr>LET’S MAKE FRIENDS RAZMJENA UČENIKA SA ŠKOLOM IZ BELGIJE</vt:lpstr>
      <vt:lpstr>BELGIJANCU U HRVATSKOJ</vt:lpstr>
      <vt:lpstr>Slide 19</vt:lpstr>
      <vt:lpstr>HRVATI U BELGIJI</vt:lpstr>
      <vt:lpstr>Slide 21</vt:lpstr>
      <vt:lpstr> ERASMUS+ PROJEKTI OD2017</vt:lpstr>
      <vt:lpstr>Projekti u pripremi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Više o svim projektima na mrežnim stranicama škole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Projekti EK razdoblje 2014. – 2010.</dc:title>
  <dc:creator>KORISNIK</dc:creator>
  <cp:lastModifiedBy>KORISNIK</cp:lastModifiedBy>
  <cp:revision>63</cp:revision>
  <dcterms:created xsi:type="dcterms:W3CDTF">2017-02-28T09:19:20Z</dcterms:created>
  <dcterms:modified xsi:type="dcterms:W3CDTF">2017-10-09T00:12:52Z</dcterms:modified>
</cp:coreProperties>
</file>