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56" r:id="rId2"/>
    <p:sldId id="388" r:id="rId3"/>
    <p:sldId id="389" r:id="rId4"/>
    <p:sldId id="390" r:id="rId5"/>
    <p:sldId id="398" r:id="rId6"/>
    <p:sldId id="391" r:id="rId7"/>
    <p:sldId id="393" r:id="rId8"/>
    <p:sldId id="394" r:id="rId9"/>
    <p:sldId id="395" r:id="rId10"/>
    <p:sldId id="396" r:id="rId11"/>
    <p:sldId id="397" r:id="rId12"/>
    <p:sldId id="341" r:id="rId13"/>
    <p:sldId id="343" r:id="rId14"/>
    <p:sldId id="358" r:id="rId15"/>
    <p:sldId id="380" r:id="rId16"/>
    <p:sldId id="295" r:id="rId17"/>
    <p:sldId id="386" r:id="rId18"/>
    <p:sldId id="298" r:id="rId19"/>
    <p:sldId id="296" r:id="rId20"/>
    <p:sldId id="381" r:id="rId21"/>
    <p:sldId id="305" r:id="rId22"/>
    <p:sldId id="316" r:id="rId23"/>
    <p:sldId id="317" r:id="rId24"/>
    <p:sldId id="306" r:id="rId25"/>
    <p:sldId id="307" r:id="rId26"/>
    <p:sldId id="399" r:id="rId27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996633"/>
    <a:srgbClr val="663300"/>
    <a:srgbClr val="003300"/>
    <a:srgbClr val="990033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31" autoAdjust="0"/>
    <p:restoredTop sz="94660"/>
  </p:normalViewPr>
  <p:slideViewPr>
    <p:cSldViewPr>
      <p:cViewPr varScale="1">
        <p:scale>
          <a:sx n="103" d="100"/>
          <a:sy n="103" d="100"/>
        </p:scale>
        <p:origin x="-25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AF8A3C42-1CB9-4203-B270-335EDA0AC27C}" type="datetimeFigureOut">
              <a:rPr lang="hr-HR"/>
              <a:pPr>
                <a:defRPr/>
              </a:pPr>
              <a:t>21.8.2013.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168ACCF0-EBC8-4F29-8237-9D67AA47F3F3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9767BFC-1007-48DA-94BA-B707B083092F}" type="datetimeFigureOut">
              <a:rPr lang="hr-HR"/>
              <a:pPr>
                <a:defRPr/>
              </a:pPr>
              <a:t>21.8.2013.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hr-HR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hr-HR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C8DCB1C3-BC96-4D2B-9D6E-D12AA4F4E9EF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hr-HR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7C8E8A7-3EA5-46A0-9111-593781A8B613}" type="slidenum">
              <a:rPr lang="hr-HR" smtClean="0"/>
              <a:pPr/>
              <a:t>4</a:t>
            </a:fld>
            <a:endParaRPr lang="hr-H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87CA88-8912-45D7-8F0C-793DCD6B82E6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8BDD7C-7A91-486C-836A-46CD597397CD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244F38-1FC1-4FF2-9798-8FEE23DBBA06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43EF57-08A1-4F16-A8F0-71CB08C011F5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1B67AE-BB94-406F-B19C-7075401071F9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91EEC0-285E-4164-AFEF-A2351A1E7165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BA3F8C-9A01-4A08-BF75-BB1CECF759A1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914B91-75F3-4B1B-B6D7-6DFE911AA344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6B8176-CDB6-43F9-B510-5DD1365BCD18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58FD00-A551-4631-9B4C-F1582CA07B1A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r-HR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073846-CE50-42F5-B610-D86512C93EA2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0C5A0240-DC74-4498-84EF-10CDFF771927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durdica.kaurloto-martinic@azoo.hr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www.google.hr/url?sa=i&amp;rct=j&amp;q=zakon+o+odgoju+i+obrazovanju&amp;source=images&amp;cd=&amp;cad=rja&amp;docid=0K4ZC7Wwwze-IM&amp;tbnid=M47E_65RMrxqnM:&amp;ved=0CAUQjRw&amp;url=http://os-grohote-solta.skole.hr/roditelji/dokumenti?news_id=311&amp;ei=PJRQUenLD82_POyfgLAO&amp;bvm=bv.44158598,d.bGE&amp;psig=AFQjCNHw0Gi9IeleP-8aSnEHxCKldlr5wg&amp;ust=1364321678150743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hyperlink" Target="http://www.google.hr/url?sa=i&amp;rct=j&amp;q=Nacionalni+okvirni+kurikulum&amp;source=images&amp;cd=&amp;cad=rja&amp;docid=XSwcYUSUicKNGM&amp;tbnid=bGhFKbiwwg9S_M:&amp;ved=0CAUQjRw&amp;url=http://bs.scribd.com/doc/89496831/Nacionalni-Okvirni-Kurikulum-Web-Listopad-2011&amp;ei=rZJQUZXmO83EPfWlgGA&amp;bvm=bv.44158598,d.bGE&amp;psig=AFQjCNG921zLjK0r-9BVO7zEsuLu9LcYpQ&amp;ust=1364321248646758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hyperlink" Target="http://www.presentermedia.com/index.php?target=closeup&amp;id=7062&amp;categoryid=115&amp;maincat=animsp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www.presentermedia.com/index.php?target=closeup&amp;id=6420&amp;categoryid=116&amp;maincat=clipart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hyperlink" Target="http://www.presentermedia.com/index.php?target=closeup&amp;id=7934&amp;categoryid=115&amp;maincat=animsp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esentermedia.com/index.php?target=closeup&amp;id=5562&amp;categoryid=115&amp;maincat=animsp" TargetMode="Externa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esentermedia.com/index.php?target=closeup&amp;id=1866&amp;categoryid=115&amp;maincat=animsp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gi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hyperlink" Target="http://www.presentermedia.com/index.php?target=closeup&amp;id=5268&amp;categoryid=115&amp;maincat=animsp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esentermedia.com/index.php?target=closeup&amp;id=2116&amp;categoryid=115&amp;maincat=animsp" TargetMode="External"/><Relationship Id="rId7" Type="http://schemas.openxmlformats.org/officeDocument/2006/relationships/image" Target="../media/image24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ontent.presentermedia.com/files/animsp/00003000/3085/brainstorm_conference_PA_md_wm.gif" TargetMode="External"/><Relationship Id="rId5" Type="http://schemas.openxmlformats.org/officeDocument/2006/relationships/hyperlink" Target="http://content.presentermedia.com/files/animsp/00007000/7993/look_who_has_an_idea_md_wm.gif" TargetMode="External"/><Relationship Id="rId4" Type="http://schemas.openxmlformats.org/officeDocument/2006/relationships/hyperlink" Target="http://content.presentermedia.com/files/animsp/00002000/2116/stick_figure_thumbs_up_anim_md_wm.gif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hyperlink" Target="http://www.presentermedia.com/index.php?target=closeup&amp;id=5876&amp;categoryid=116&amp;maincat=clipart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zoo.hr/index.php?option=com_content&amp;view=article&amp;id=4047:osnovne-odrednice-i-smjernice-za-implementaciju-kurikuluma-graanskog-odgoja-i-obrazovanja&amp;catid=359:program-graanskog-odgoja-i-obrazovanja&amp;Itemid=441" TargetMode="External"/><Relationship Id="rId2" Type="http://schemas.openxmlformats.org/officeDocument/2006/relationships/hyperlink" Target="http://www.azoo.hr/index.php?option=com_content&amp;view=article&amp;id=3865:kurikulum-graanskog-odgoja-i-obrazovanja-&amp;catid=359:program-graanskog-odgoja-i-obrazovanja&amp;Itemid=441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esentermedia.com/index.php?target=closeup&amp;id=2459&amp;categoryid=115&amp;maincat=animsp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gi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hyperlink" Target="http://www.presentermedia.com/index.php?target=closeup&amp;id=6727&amp;categoryid=115&amp;maincat=animsp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hyperlink" Target="http://www.presentermedia.com/index.php?target=closeup&amp;id=6582&amp;categoryid=115&amp;maincat=animsp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03848" y="3068638"/>
            <a:ext cx="5760765" cy="2046287"/>
          </a:xfrm>
        </p:spPr>
        <p:txBody>
          <a:bodyPr/>
          <a:lstStyle/>
          <a:p>
            <a:pPr eaLnBrk="1" hangingPunct="1"/>
            <a:r>
              <a:rPr lang="hr-HR" sz="3200" b="1" dirty="0" smtClean="0">
                <a:solidFill>
                  <a:srgbClr val="3333FF"/>
                </a:solidFill>
              </a:rPr>
              <a:t>GRAĐANSKI ODGOJ I OBRAZOVANJE U HRVATSKOM ODGOJNO-OBRAZOVNOM SUSTAVU</a:t>
            </a:r>
            <a:endParaRPr lang="es-ES" sz="3200" b="1" dirty="0" smtClean="0">
              <a:solidFill>
                <a:srgbClr val="3333FF"/>
              </a:solidFill>
            </a:endParaRPr>
          </a:p>
        </p:txBody>
      </p:sp>
      <p:sp>
        <p:nvSpPr>
          <p:cNvPr id="2051" name="Rectangle 11"/>
          <p:cNvSpPr>
            <a:spLocks noGrp="1" noChangeArrowheads="1"/>
          </p:cNvSpPr>
          <p:nvPr>
            <p:ph type="subTitle" idx="1"/>
          </p:nvPr>
        </p:nvSpPr>
        <p:spPr>
          <a:xfrm>
            <a:off x="3851275" y="6021388"/>
            <a:ext cx="5113338" cy="649287"/>
          </a:xfrm>
        </p:spPr>
        <p:txBody>
          <a:bodyPr/>
          <a:lstStyle/>
          <a:p>
            <a:r>
              <a:rPr lang="hr-HR" sz="1600" b="1" smtClean="0"/>
              <a:t>Đurđica Kaurloto Martinić</a:t>
            </a:r>
            <a:r>
              <a:rPr lang="hr-HR" sz="1600" smtClean="0"/>
              <a:t>, prof., viša  savjetnica</a:t>
            </a:r>
          </a:p>
          <a:p>
            <a:r>
              <a:rPr lang="hr-HR" sz="1600" b="1" smtClean="0"/>
              <a:t> e-mail: </a:t>
            </a:r>
            <a:r>
              <a:rPr lang="hr-HR" sz="1600" b="1" smtClean="0">
                <a:solidFill>
                  <a:schemeClr val="bg1"/>
                </a:solidFill>
                <a:hlinkClick r:id="rId3"/>
              </a:rPr>
              <a:t>durdica.kaurloto-martinic@azoo.hr</a:t>
            </a:r>
            <a:endParaRPr lang="hr-HR" sz="1600" b="1" smtClean="0">
              <a:solidFill>
                <a:schemeClr val="bg1"/>
              </a:solidFill>
            </a:endParaRPr>
          </a:p>
        </p:txBody>
      </p:sp>
      <p:pic>
        <p:nvPicPr>
          <p:cNvPr id="4" name="Picture 4" descr="agencija_hr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524328" y="116632"/>
            <a:ext cx="1457334" cy="720080"/>
          </a:xfrm>
          <a:prstGeom prst="rect">
            <a:avLst/>
          </a:prstGeom>
          <a:solidFill>
            <a:srgbClr val="CC99FF"/>
          </a:solidFill>
          <a:ln w="12700">
            <a:solidFill>
              <a:srgbClr val="660066"/>
            </a:solidFill>
            <a:miter lim="800000"/>
            <a:headEnd/>
            <a:tailEnd/>
          </a:ln>
        </p:spPr>
      </p:pic>
      <p:sp>
        <p:nvSpPr>
          <p:cNvPr id="2053" name="Rectangle 117"/>
          <p:cNvSpPr>
            <a:spLocks noChangeArrowheads="1"/>
          </p:cNvSpPr>
          <p:nvPr/>
        </p:nvSpPr>
        <p:spPr bwMode="auto">
          <a:xfrm>
            <a:off x="5399088" y="1268413"/>
            <a:ext cx="3744912" cy="54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hr-HR" sz="1600" b="1" dirty="0">
                <a:solidFill>
                  <a:srgbClr val="808080"/>
                </a:solidFill>
              </a:rPr>
              <a:t>S</a:t>
            </a:r>
            <a:r>
              <a:rPr lang="hr-HR" sz="1600" b="1" dirty="0" smtClean="0">
                <a:solidFill>
                  <a:srgbClr val="808080"/>
                </a:solidFill>
              </a:rPr>
              <a:t>tručni </a:t>
            </a:r>
            <a:r>
              <a:rPr lang="hr-HR" sz="1600" b="1" dirty="0">
                <a:solidFill>
                  <a:srgbClr val="808080"/>
                </a:solidFill>
              </a:rPr>
              <a:t>skup za nastavnike </a:t>
            </a:r>
            <a:r>
              <a:rPr lang="hr-HR" sz="1600" b="1" dirty="0" smtClean="0">
                <a:solidFill>
                  <a:srgbClr val="808080"/>
                </a:solidFill>
              </a:rPr>
              <a:t>hrvatskog jezika</a:t>
            </a:r>
            <a:endParaRPr lang="es-ES" sz="1600" b="1" dirty="0">
              <a:solidFill>
                <a:srgbClr val="80808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z="2800" b="1" smtClean="0">
                <a:solidFill>
                  <a:srgbClr val="3333FF"/>
                </a:solidFill>
              </a:rPr>
              <a:t/>
            </a:r>
            <a:br>
              <a:rPr lang="hr-HR" sz="2800" b="1" smtClean="0">
                <a:solidFill>
                  <a:srgbClr val="3333FF"/>
                </a:solidFill>
              </a:rPr>
            </a:br>
            <a:r>
              <a:rPr lang="hr-HR" sz="2800" b="1" smtClean="0">
                <a:solidFill>
                  <a:srgbClr val="3333FF"/>
                </a:solidFill>
              </a:rPr>
              <a:t/>
            </a:r>
            <a:br>
              <a:rPr lang="hr-HR" sz="2800" b="1" smtClean="0">
                <a:solidFill>
                  <a:srgbClr val="3333FF"/>
                </a:solidFill>
              </a:rPr>
            </a:br>
            <a:r>
              <a:rPr lang="hr-HR" sz="2800" b="1" smtClean="0">
                <a:solidFill>
                  <a:srgbClr val="3333FF"/>
                </a:solidFill>
              </a:rPr>
              <a:t>Zakonske i druge pravne osnove za obvezno ugrađivanje građanskog odgoja i</a:t>
            </a:r>
            <a:br>
              <a:rPr lang="hr-HR" sz="2800" b="1" smtClean="0">
                <a:solidFill>
                  <a:srgbClr val="3333FF"/>
                </a:solidFill>
              </a:rPr>
            </a:br>
            <a:r>
              <a:rPr lang="hr-HR" sz="2800" b="1" smtClean="0">
                <a:solidFill>
                  <a:srgbClr val="3333FF"/>
                </a:solidFill>
              </a:rPr>
              <a:t>obrazovanja</a:t>
            </a:r>
            <a:r>
              <a:rPr lang="hr-HR" smtClean="0"/>
              <a:t/>
            </a:r>
            <a:br>
              <a:rPr lang="hr-HR" smtClean="0"/>
            </a:br>
            <a:endParaRPr lang="hr-HR" smtClean="0"/>
          </a:p>
        </p:txBody>
      </p:sp>
      <p:sp>
        <p:nvSpPr>
          <p:cNvPr id="20483" name="Rectangle 5"/>
          <p:cNvSpPr>
            <a:spLocks noChangeArrowheads="1"/>
          </p:cNvSpPr>
          <p:nvPr/>
        </p:nvSpPr>
        <p:spPr bwMode="auto">
          <a:xfrm>
            <a:off x="250825" y="1773238"/>
            <a:ext cx="6264275" cy="163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r-HR" sz="2000">
                <a:solidFill>
                  <a:srgbClr val="3333FF"/>
                </a:solidFill>
              </a:rPr>
              <a:t>Zakon o odgoju i obrazovanju u osnovnoj i srednjoj školi </a:t>
            </a:r>
            <a:r>
              <a:rPr lang="hr-HR" sz="2000"/>
              <a:t>čl. 61.,67.,70.,71., govori o </a:t>
            </a:r>
            <a:r>
              <a:rPr lang="hr-HR" sz="2000" b="1"/>
              <a:t>pravima i obvezama učenika, zaštiti prava učenika, o vijećima učenika te stvaranju uvjeta za aktivno uključivanje učenika u život škole–zajednice koja uči.</a:t>
            </a:r>
            <a:endParaRPr lang="hr-HR" sz="2000"/>
          </a:p>
        </p:txBody>
      </p:sp>
      <p:pic>
        <p:nvPicPr>
          <p:cNvPr id="20484" name="Picture 4" descr="http://os-grohote-solta.skole.hr/upload/os-grohote-solta/images/newsimg/311/Image/Zakon%20o%20oš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5463" y="1844675"/>
            <a:ext cx="1368425" cy="167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10" descr="http://imgv2-3.scribdassets.com/img/word_document/89496831/255x300/768a13b6f9/1344198615">
            <a:hlinkClick r:id="rId4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250825" y="3933825"/>
            <a:ext cx="1476375" cy="1946275"/>
          </a:xfrm>
        </p:spPr>
      </p:pic>
      <p:sp>
        <p:nvSpPr>
          <p:cNvPr id="20486" name="Rectangle 1"/>
          <p:cNvSpPr>
            <a:spLocks noChangeArrowheads="1"/>
          </p:cNvSpPr>
          <p:nvPr/>
        </p:nvSpPr>
        <p:spPr bwMode="auto">
          <a:xfrm>
            <a:off x="2051720" y="4005064"/>
            <a:ext cx="5400675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hr-HR" sz="2000" dirty="0">
                <a:solidFill>
                  <a:srgbClr val="000000"/>
                </a:solidFill>
              </a:rPr>
              <a:t>Ugrađivanje građanskog odgoja i obrazovanja </a:t>
            </a:r>
            <a:r>
              <a:rPr lang="hr-HR" sz="2000" dirty="0" smtClean="0">
                <a:solidFill>
                  <a:srgbClr val="000000"/>
                </a:solidFill>
              </a:rPr>
              <a:t>u </a:t>
            </a:r>
            <a:r>
              <a:rPr lang="hr-HR" sz="2000" dirty="0" smtClean="0">
                <a:solidFill>
                  <a:srgbClr val="000000"/>
                </a:solidFill>
              </a:rPr>
              <a:t>kurikule </a:t>
            </a:r>
            <a:r>
              <a:rPr lang="hr-HR" sz="2000" dirty="0">
                <a:solidFill>
                  <a:srgbClr val="000000"/>
                </a:solidFill>
              </a:rPr>
              <a:t>osnovne i srednje</a:t>
            </a:r>
            <a:r>
              <a:rPr lang="hr-HR" sz="2000" dirty="0"/>
              <a:t> </a:t>
            </a:r>
            <a:r>
              <a:rPr lang="hr-HR" sz="2000" dirty="0">
                <a:solidFill>
                  <a:srgbClr val="000000"/>
                </a:solidFill>
              </a:rPr>
              <a:t>škole sukladno je </a:t>
            </a:r>
            <a:r>
              <a:rPr lang="hr-HR" sz="2000" dirty="0">
                <a:solidFill>
                  <a:srgbClr val="3333FF"/>
                </a:solidFill>
              </a:rPr>
              <a:t>Nacionalnom</a:t>
            </a:r>
            <a:r>
              <a:rPr lang="hr-HR" sz="2000" b="1" i="1" dirty="0">
                <a:solidFill>
                  <a:srgbClr val="3333FF"/>
                </a:solidFill>
              </a:rPr>
              <a:t> </a:t>
            </a:r>
            <a:r>
              <a:rPr lang="hr-HR" sz="2000" dirty="0">
                <a:solidFill>
                  <a:srgbClr val="3333FF"/>
                </a:solidFill>
              </a:rPr>
              <a:t>okvirnom kurikulumu </a:t>
            </a:r>
            <a:r>
              <a:rPr lang="hr-HR" sz="2000" dirty="0">
                <a:solidFill>
                  <a:srgbClr val="000000"/>
                </a:solidFill>
              </a:rPr>
              <a:t>Ministarstva znanosti, obrazovanja </a:t>
            </a:r>
            <a:r>
              <a:rPr lang="hr-HR" sz="2000" dirty="0" smtClean="0">
                <a:solidFill>
                  <a:srgbClr val="000000"/>
                </a:solidFill>
              </a:rPr>
              <a:t>i športa </a:t>
            </a:r>
            <a:r>
              <a:rPr lang="hr-HR" sz="2000" dirty="0">
                <a:solidFill>
                  <a:srgbClr val="000000"/>
                </a:solidFill>
              </a:rPr>
              <a:t>donesenom 2010. godine.</a:t>
            </a:r>
            <a:endParaRPr lang="hr-HR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/>
          </p:cNvSpPr>
          <p:nvPr>
            <p:ph type="title"/>
          </p:nvPr>
        </p:nvSpPr>
        <p:spPr>
          <a:xfrm>
            <a:off x="323850" y="188913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hr-HR" sz="2800" b="1" dirty="0" smtClean="0">
                <a:solidFill>
                  <a:srgbClr val="3333FF"/>
                </a:solidFill>
                <a:latin typeface="+mn-lt"/>
              </a:rPr>
              <a:t>Građanski odgoj i obrazovanje u Nacionalnom okvirnom kurikulumu</a:t>
            </a:r>
          </a:p>
        </p:txBody>
      </p:sp>
      <p:sp>
        <p:nvSpPr>
          <p:cNvPr id="21507" name="Rectangle 3"/>
          <p:cNvSpPr>
            <a:spLocks noGrp="1"/>
          </p:cNvSpPr>
          <p:nvPr>
            <p:ph type="body" idx="1"/>
          </p:nvPr>
        </p:nvSpPr>
        <p:spPr>
          <a:xfrm>
            <a:off x="107950" y="1484313"/>
            <a:ext cx="7740650" cy="4751387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hr-HR" sz="2400" dirty="0" smtClean="0"/>
              <a:t>    Prema NOK-u iz 2010. građanski odgoj i obrazovanje utvrđen je kao: </a:t>
            </a:r>
          </a:p>
          <a:p>
            <a:pPr>
              <a:lnSpc>
                <a:spcPct val="80000"/>
              </a:lnSpc>
              <a:buFontTx/>
              <a:buNone/>
            </a:pPr>
            <a:endParaRPr lang="hr-HR" sz="2400" dirty="0" smtClean="0"/>
          </a:p>
          <a:p>
            <a:pPr lvl="1">
              <a:lnSpc>
                <a:spcPct val="80000"/>
              </a:lnSpc>
              <a:buFont typeface="Wingdings" pitchFamily="2" charset="2"/>
              <a:buChar char="§"/>
            </a:pPr>
            <a:r>
              <a:rPr lang="hr-HR" sz="2400" b="1" dirty="0" smtClean="0">
                <a:solidFill>
                  <a:schemeClr val="accent2"/>
                </a:solidFill>
              </a:rPr>
              <a:t>Obvezni predmet</a:t>
            </a:r>
            <a:r>
              <a:rPr lang="hr-HR" sz="2400" b="1" dirty="0" smtClean="0"/>
              <a:t> </a:t>
            </a:r>
            <a:r>
              <a:rPr lang="hr-HR" sz="2400" dirty="0" smtClean="0"/>
              <a:t> </a:t>
            </a:r>
            <a:r>
              <a:rPr lang="hr-HR" sz="2400" dirty="0" smtClean="0"/>
              <a:t>u cjelokupnom odgojno-obrazovnom sustavu,  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§"/>
            </a:pPr>
            <a:r>
              <a:rPr lang="hr-HR" sz="2400" dirty="0" smtClean="0"/>
              <a:t>kao jedna od </a:t>
            </a:r>
            <a:r>
              <a:rPr lang="hr-HR" sz="2400" b="1" dirty="0" smtClean="0">
                <a:solidFill>
                  <a:schemeClr val="accent2"/>
                </a:solidFill>
              </a:rPr>
              <a:t>ključnih kompetencija</a:t>
            </a:r>
            <a:r>
              <a:rPr lang="hr-HR" sz="2400" dirty="0" smtClean="0"/>
              <a:t> za </a:t>
            </a:r>
            <a:r>
              <a:rPr lang="hr-HR" sz="2400" dirty="0" err="1" smtClean="0"/>
              <a:t>cjeloživotno</a:t>
            </a:r>
            <a:r>
              <a:rPr lang="hr-HR" sz="2400" dirty="0" smtClean="0"/>
              <a:t> učenje (sukladno Europskom okviru ključnih kompetencija za </a:t>
            </a:r>
            <a:r>
              <a:rPr lang="hr-HR" sz="2400" dirty="0" err="1" smtClean="0"/>
              <a:t>cjeloživotno</a:t>
            </a:r>
            <a:r>
              <a:rPr lang="hr-HR" sz="2400" dirty="0" smtClean="0"/>
              <a:t> učenje), 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§"/>
            </a:pPr>
            <a:r>
              <a:rPr lang="hr-HR" sz="2400" dirty="0" smtClean="0"/>
              <a:t>kao </a:t>
            </a:r>
            <a:r>
              <a:rPr lang="hr-HR" sz="2400" b="1" dirty="0" smtClean="0">
                <a:solidFill>
                  <a:schemeClr val="accent2"/>
                </a:solidFill>
              </a:rPr>
              <a:t>izborni predmet</a:t>
            </a:r>
            <a:r>
              <a:rPr lang="hr-HR" sz="2400" dirty="0" smtClean="0"/>
              <a:t> u višim razredima osnovne škole, 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§"/>
            </a:pPr>
            <a:r>
              <a:rPr lang="hr-HR" sz="2400" dirty="0" smtClean="0"/>
              <a:t>kao </a:t>
            </a:r>
            <a:r>
              <a:rPr lang="hr-HR" sz="2400" b="1" dirty="0" smtClean="0">
                <a:solidFill>
                  <a:schemeClr val="accent2"/>
                </a:solidFill>
              </a:rPr>
              <a:t>redoviti (jezgrovni) predmet</a:t>
            </a:r>
            <a:r>
              <a:rPr lang="hr-HR" sz="2400" dirty="0" smtClean="0"/>
              <a:t> u srednjoj školi (postojeći predmet politika i gospodarstvo).</a:t>
            </a:r>
          </a:p>
          <a:p>
            <a:pPr>
              <a:lnSpc>
                <a:spcPct val="80000"/>
              </a:lnSpc>
            </a:pPr>
            <a:endParaRPr lang="hr-HR" sz="2400" dirty="0" smtClean="0">
              <a:latin typeface="Times New Roman" pitchFamily="18" charset="0"/>
            </a:endParaRPr>
          </a:p>
        </p:txBody>
      </p:sp>
      <p:pic>
        <p:nvPicPr>
          <p:cNvPr id="21508" name="Picture 5" descr="Pie Chart Stick Figure Runner PowerPoint animation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445125"/>
            <a:ext cx="1331913" cy="141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0" y="6524625"/>
            <a:ext cx="2773363" cy="333375"/>
          </a:xfrm>
          <a:prstGeom prst="rect">
            <a:avLst/>
          </a:prstGeom>
          <a:solidFill>
            <a:schemeClr val="accent3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hr-HR" sz="1050" b="1" kern="0" dirty="0" smtClean="0">
                <a:solidFill>
                  <a:srgbClr val="3333FF"/>
                </a:solidFill>
                <a:latin typeface="+mj-lt"/>
                <a:ea typeface="+mj-ea"/>
                <a:cs typeface="+mj-cs"/>
              </a:rPr>
              <a:t>KURIKUL </a:t>
            </a:r>
            <a:r>
              <a:rPr lang="hr-HR" sz="1050" b="1" kern="0" dirty="0">
                <a:solidFill>
                  <a:srgbClr val="3333FF"/>
                </a:solidFill>
                <a:latin typeface="+mj-lt"/>
                <a:ea typeface="+mj-ea"/>
                <a:cs typeface="+mj-cs"/>
              </a:rPr>
              <a:t>GRAĐANSKOG ODGOJA</a:t>
            </a:r>
            <a:endParaRPr lang="es-ES" sz="1050" kern="0" dirty="0"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037"/>
          </a:xfrm>
        </p:spPr>
        <p:txBody>
          <a:bodyPr/>
          <a:lstStyle/>
          <a:p>
            <a:r>
              <a:rPr lang="hr-HR" sz="2800" b="1" smtClean="0">
                <a:solidFill>
                  <a:srgbClr val="3333FF"/>
                </a:solidFill>
                <a:cs typeface="Times New Roman" pitchFamily="18" charset="0"/>
              </a:rPr>
              <a:t>KLJUČNE KOMPETENCIJE ZA CJELOŽIVOTNO UČENJE</a:t>
            </a:r>
            <a:r>
              <a:rPr lang="hr-HR" sz="2800" smtClean="0">
                <a:solidFill>
                  <a:srgbClr val="3333FF"/>
                </a:solidFill>
              </a:rPr>
              <a:t/>
            </a:r>
            <a:br>
              <a:rPr lang="hr-HR" sz="2800" smtClean="0">
                <a:solidFill>
                  <a:srgbClr val="3333FF"/>
                </a:solidFill>
              </a:rPr>
            </a:br>
            <a:r>
              <a:rPr lang="hr-HR" sz="2000" b="1" smtClean="0">
                <a:solidFill>
                  <a:srgbClr val="3333FF"/>
                </a:solidFill>
                <a:cs typeface="Times New Roman" pitchFamily="18" charset="0"/>
              </a:rPr>
              <a:t>EUROPSKI REFERENTNI (preporučeni) OKVIR</a:t>
            </a:r>
            <a:endParaRPr lang="hr-HR" sz="2000" smtClean="0">
              <a:solidFill>
                <a:srgbClr val="3333FF"/>
              </a:solidFill>
            </a:endParaRPr>
          </a:p>
        </p:txBody>
      </p:sp>
      <p:pic>
        <p:nvPicPr>
          <p:cNvPr id="7171" name="Picture 2" descr="http://html.slidesharecdn.com/viihkomarceti-111129011756-phpapp02/output003.png?1322555340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2276475"/>
            <a:ext cx="5832475" cy="4465638"/>
          </a:xfrm>
          <a:noFill/>
        </p:spPr>
      </p:pic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2987675" y="1916113"/>
            <a:ext cx="4968875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defRPr/>
            </a:pPr>
            <a:endParaRPr lang="hr-HR" kern="0" dirty="0">
              <a:latin typeface="+mn-lt"/>
              <a:cs typeface="+mn-cs"/>
            </a:endParaRP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hr-HR" sz="2000" kern="0" dirty="0">
                <a:latin typeface="+mn-lt"/>
                <a:cs typeface="+mn-cs"/>
              </a:rPr>
              <a:t>Komuniciranje na </a:t>
            </a:r>
            <a:r>
              <a:rPr lang="hr-HR" sz="2000" kern="0" dirty="0" smtClean="0">
                <a:latin typeface="+mn-lt"/>
                <a:cs typeface="+mn-cs"/>
              </a:rPr>
              <a:t>materinskom jeziku</a:t>
            </a:r>
            <a:endParaRPr lang="hr-HR" sz="2000" kern="0" dirty="0">
              <a:latin typeface="+mn-lt"/>
              <a:cs typeface="+mn-cs"/>
            </a:endParaRP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hr-HR" sz="2000" kern="0" dirty="0">
                <a:latin typeface="+mn-lt"/>
                <a:cs typeface="+mn-cs"/>
              </a:rPr>
              <a:t>Komuniciranje na stranom jeziku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hr-HR" sz="2000" kern="0" dirty="0">
                <a:latin typeface="+mn-lt"/>
                <a:cs typeface="+mn-cs"/>
              </a:rPr>
              <a:t>Matematička pismenost i osnovna znanja iz znanosti i tehnologije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hr-HR" sz="2000" kern="0" dirty="0">
                <a:latin typeface="+mn-lt"/>
                <a:cs typeface="+mn-cs"/>
              </a:rPr>
              <a:t>Digitalna kompetencija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hr-HR" sz="2000" kern="0" dirty="0">
                <a:latin typeface="+mn-lt"/>
                <a:cs typeface="+mn-cs"/>
              </a:rPr>
              <a:t>Učiti kako učiti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hr-HR" sz="2000" b="1" kern="0" dirty="0">
                <a:latin typeface="+mn-lt"/>
                <a:cs typeface="+mn-cs"/>
              </a:rPr>
              <a:t>Socijalna</a:t>
            </a:r>
            <a:r>
              <a:rPr lang="vi-VN" sz="2000" b="1" kern="0" dirty="0">
                <a:latin typeface="+mn-lt"/>
                <a:cs typeface="+mn-cs"/>
              </a:rPr>
              <a:t> i građanska kompetencija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hr-HR" sz="2000" kern="0" dirty="0">
                <a:latin typeface="+mn-lt"/>
                <a:cs typeface="+mn-cs"/>
              </a:rPr>
              <a:t>Inovativnost  i poduzetništvo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hr-HR" sz="2000" kern="0" dirty="0">
                <a:latin typeface="+mn-lt"/>
                <a:cs typeface="+mn-cs"/>
              </a:rPr>
              <a:t>Kulturno izražavanje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endParaRPr lang="hr-HR" kern="0" dirty="0">
              <a:latin typeface="+mn-lt"/>
              <a:cs typeface="+mn-cs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0" y="6524625"/>
            <a:ext cx="2773363" cy="333375"/>
          </a:xfrm>
          <a:prstGeom prst="rect">
            <a:avLst/>
          </a:prstGeom>
          <a:solidFill>
            <a:schemeClr val="accent3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hr-HR" sz="1050" b="1" kern="0" dirty="0" smtClean="0">
                <a:solidFill>
                  <a:srgbClr val="3333FF"/>
                </a:solidFill>
                <a:latin typeface="+mj-lt"/>
                <a:ea typeface="+mj-ea"/>
                <a:cs typeface="+mj-cs"/>
              </a:rPr>
              <a:t>KURIKUL </a:t>
            </a:r>
            <a:r>
              <a:rPr lang="hr-HR" sz="1050" b="1" kern="0" dirty="0">
                <a:solidFill>
                  <a:srgbClr val="3333FF"/>
                </a:solidFill>
                <a:latin typeface="+mj-lt"/>
                <a:ea typeface="+mj-ea"/>
                <a:cs typeface="+mj-cs"/>
              </a:rPr>
              <a:t>GRAĐANSKOG ODGOJA</a:t>
            </a:r>
            <a:endParaRPr lang="es-ES" sz="1050" kern="0" dirty="0"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z="3200" b="1" smtClean="0">
                <a:solidFill>
                  <a:srgbClr val="3333FF"/>
                </a:solidFill>
              </a:rPr>
              <a:t>Socijalna i građanska kompetencija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sz="2800" dirty="0" smtClean="0"/>
              <a:t>Socijalna kompetencija obuhvaća sve oblike ponašanja kojima treba ovladati da bi pojedinac učinkovito i konstruktivno mogao sudjelovati u društvenom životu i rješavati probleme kada je to potrebno. </a:t>
            </a:r>
          </a:p>
          <a:p>
            <a:r>
              <a:rPr lang="hr-HR" sz="2800" dirty="0" smtClean="0"/>
              <a:t>Socijalne kompetencije su nužne za učinkovitu interakciju između dvoje ili više ljudi i primjenjuju se u javnoj i privatnoj domeni. </a:t>
            </a:r>
          </a:p>
        </p:txBody>
      </p:sp>
      <p:pic>
        <p:nvPicPr>
          <p:cNvPr id="819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157788"/>
            <a:ext cx="2051050" cy="170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0" y="-171450"/>
            <a:ext cx="8893175" cy="1143000"/>
          </a:xfrm>
        </p:spPr>
        <p:txBody>
          <a:bodyPr/>
          <a:lstStyle/>
          <a:p>
            <a:r>
              <a:rPr lang="hr-HR" sz="2400" b="1" dirty="0" smtClean="0">
                <a:solidFill>
                  <a:srgbClr val="3333FF"/>
                </a:solidFill>
              </a:rPr>
              <a:t>MEĐUPREDMETNE TEME U ŠKOLSKOM </a:t>
            </a:r>
            <a:r>
              <a:rPr lang="hr-HR" sz="2400" b="1" dirty="0" smtClean="0">
                <a:solidFill>
                  <a:srgbClr val="3333FF"/>
                </a:solidFill>
              </a:rPr>
              <a:t>KURIKULU</a:t>
            </a:r>
            <a:endParaRPr lang="hr-HR" sz="2400" b="1" dirty="0" smtClean="0">
              <a:solidFill>
                <a:srgbClr val="3333FF"/>
              </a:solidFill>
            </a:endParaRP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611560" y="1052736"/>
            <a:ext cx="7776095" cy="5040560"/>
          </a:xfrm>
        </p:spPr>
        <p:txBody>
          <a:bodyPr/>
          <a:lstStyle/>
          <a:p>
            <a:pPr>
              <a:buFontTx/>
              <a:buNone/>
            </a:pPr>
            <a:r>
              <a:rPr lang="hr-HR" sz="2000" dirty="0" smtClean="0"/>
              <a:t>     </a:t>
            </a:r>
            <a:r>
              <a:rPr lang="vi-VN" sz="2000" dirty="0" smtClean="0"/>
              <a:t>NOK je osnova za sustavnu </a:t>
            </a:r>
            <a:r>
              <a:rPr lang="vi-VN" sz="2000" b="1" dirty="0" smtClean="0">
                <a:solidFill>
                  <a:srgbClr val="7030A0"/>
                </a:solidFill>
              </a:rPr>
              <a:t>primjenu međupredmetnih tema</a:t>
            </a:r>
            <a:r>
              <a:rPr lang="hr-HR" sz="2000" b="1" dirty="0" smtClean="0">
                <a:solidFill>
                  <a:srgbClr val="7030A0"/>
                </a:solidFill>
              </a:rPr>
              <a:t> </a:t>
            </a:r>
            <a:r>
              <a:rPr lang="hr-HR" sz="2000" dirty="0" smtClean="0"/>
              <a:t>koje obvezuju sve nositelje odgojno-obrazovnoga i nastavnoga rada.</a:t>
            </a:r>
          </a:p>
          <a:p>
            <a:pPr>
              <a:buFontTx/>
              <a:buNone/>
            </a:pPr>
            <a:endParaRPr lang="hr-HR" sz="2000" b="1" dirty="0" smtClean="0">
              <a:solidFill>
                <a:srgbClr val="336600"/>
              </a:solidFill>
              <a:latin typeface="Tahoma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hr-HR" sz="2000" dirty="0" smtClean="0"/>
              <a:t>OSOBNI I SOCIJALNI RAZVOJ</a:t>
            </a:r>
          </a:p>
          <a:p>
            <a:pPr>
              <a:buFont typeface="Wingdings" pitchFamily="2" charset="2"/>
              <a:buChar char="§"/>
            </a:pPr>
            <a:r>
              <a:rPr lang="hr-HR" sz="2000" dirty="0" smtClean="0"/>
              <a:t>UČENJE UČENJA</a:t>
            </a:r>
          </a:p>
          <a:p>
            <a:pPr>
              <a:buFont typeface="Wingdings" pitchFamily="2" charset="2"/>
              <a:buChar char="§"/>
            </a:pPr>
            <a:r>
              <a:rPr lang="hr-HR" sz="2000" dirty="0" smtClean="0"/>
              <a:t>UPORABA INFORMACIJSKE I KOMUNIKACIJSKE TEHNOLOGIJE</a:t>
            </a:r>
          </a:p>
          <a:p>
            <a:pPr>
              <a:buFont typeface="Wingdings" pitchFamily="2" charset="2"/>
              <a:buChar char="§"/>
            </a:pPr>
            <a:r>
              <a:rPr lang="hr-HR" sz="2000" dirty="0" smtClean="0"/>
              <a:t>ZDRAVSTVENI ODGOJ I OBRAZOVANJE</a:t>
            </a:r>
          </a:p>
          <a:p>
            <a:pPr>
              <a:buFont typeface="Wingdings" pitchFamily="2" charset="2"/>
              <a:buChar char="§"/>
            </a:pPr>
            <a:r>
              <a:rPr lang="hr-HR" sz="2000" dirty="0" smtClean="0"/>
              <a:t>GRAĐANSKI ODGOJ I OBRAZOVANJE </a:t>
            </a:r>
          </a:p>
          <a:p>
            <a:pPr>
              <a:buFont typeface="Wingdings" pitchFamily="2" charset="2"/>
              <a:buChar char="§"/>
            </a:pPr>
            <a:r>
              <a:rPr lang="hr-HR" sz="2000" dirty="0" smtClean="0"/>
              <a:t>PODUZETNIŠTVO</a:t>
            </a:r>
          </a:p>
          <a:p>
            <a:pPr>
              <a:buFont typeface="Wingdings" pitchFamily="2" charset="2"/>
              <a:buChar char="§"/>
            </a:pPr>
            <a:endParaRPr lang="hr-HR" sz="2400" dirty="0" smtClean="0"/>
          </a:p>
          <a:p>
            <a:pPr>
              <a:buFont typeface="Wingdings" pitchFamily="2" charset="2"/>
              <a:buChar char="§"/>
            </a:pPr>
            <a:endParaRPr lang="hr-HR" sz="2400" dirty="0" smtClean="0"/>
          </a:p>
          <a:p>
            <a:pPr>
              <a:buFont typeface="Wingdings" pitchFamily="2" charset="2"/>
              <a:buChar char="§"/>
            </a:pPr>
            <a:endParaRPr lang="hr-HR" sz="2400" dirty="0" smtClean="0"/>
          </a:p>
          <a:p>
            <a:pPr>
              <a:buFont typeface="Wingdings" pitchFamily="2" charset="2"/>
              <a:buChar char="§"/>
            </a:pPr>
            <a:endParaRPr lang="hr-HR" dirty="0" smtClean="0"/>
          </a:p>
          <a:p>
            <a:pPr>
              <a:buFont typeface="Wingdings" pitchFamily="2" charset="2"/>
              <a:buChar char="§"/>
            </a:pPr>
            <a:endParaRPr lang="hr-HR" dirty="0" smtClean="0"/>
          </a:p>
        </p:txBody>
      </p:sp>
      <p:pic>
        <p:nvPicPr>
          <p:cNvPr id="22532" name="Picture 6" descr="http://os-tenja.skole.hr/upload/os-tenja/images/static3/894/Image/pushing-four-jigsaw-puzz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300663"/>
            <a:ext cx="1908175" cy="155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z="3600" b="1" smtClean="0">
                <a:solidFill>
                  <a:srgbClr val="3333FF"/>
                </a:solidFill>
              </a:rPr>
              <a:t>Provedba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vi-VN" sz="2400" dirty="0" smtClean="0"/>
              <a:t>Kurikul </a:t>
            </a:r>
            <a:r>
              <a:rPr lang="vi-VN" sz="2400" dirty="0" smtClean="0"/>
              <a:t>građanskog odgoja i obrazovanja treba omogućiti školama sustavno uključivanje građanskih kompetencija u </a:t>
            </a:r>
            <a:r>
              <a:rPr lang="vi-VN" sz="2400" dirty="0" smtClean="0"/>
              <a:t>kurikule </a:t>
            </a:r>
            <a:r>
              <a:rPr lang="vi-VN" sz="2400" dirty="0" smtClean="0"/>
              <a:t>škola na fleksibilan i kreativan način</a:t>
            </a:r>
            <a:r>
              <a:rPr lang="hr-HR" sz="2400" dirty="0" smtClean="0"/>
              <a:t> </a:t>
            </a:r>
            <a:r>
              <a:rPr lang="vi-VN" sz="2400" dirty="0" smtClean="0"/>
              <a:t>-</a:t>
            </a:r>
            <a:r>
              <a:rPr lang="hr-HR" sz="2400" dirty="0" smtClean="0"/>
              <a:t> </a:t>
            </a:r>
            <a:r>
              <a:rPr lang="vi-VN" sz="2400" b="1" dirty="0" smtClean="0"/>
              <a:t>uvođenje novih oblika učenja -metoda koje vode iskustvenom učenju</a:t>
            </a:r>
            <a:r>
              <a:rPr lang="hr-HR" sz="2400" b="1" dirty="0" smtClean="0"/>
              <a:t>.</a:t>
            </a:r>
          </a:p>
          <a:p>
            <a:pPr>
              <a:buFontTx/>
              <a:buNone/>
            </a:pPr>
            <a:endParaRPr lang="vi-VN" sz="2400" b="1" dirty="0" smtClean="0"/>
          </a:p>
          <a:p>
            <a:r>
              <a:rPr lang="hr-HR" sz="2400" dirty="0" smtClean="0"/>
              <a:t>Načine provedbe će utvrditi same škole sukladno mogućnostima i osposobljenostima nastavnika.</a:t>
            </a:r>
          </a:p>
          <a:p>
            <a:endParaRPr lang="hr-HR" dirty="0" smtClean="0"/>
          </a:p>
        </p:txBody>
      </p:sp>
      <p:pic>
        <p:nvPicPr>
          <p:cNvPr id="25604" name="Picture 13" descr="Presenting To Audience - PowerPoint Animation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157788"/>
            <a:ext cx="1835150" cy="170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0" y="6524625"/>
            <a:ext cx="2773363" cy="333375"/>
          </a:xfrm>
          <a:prstGeom prst="rect">
            <a:avLst/>
          </a:prstGeom>
          <a:solidFill>
            <a:schemeClr val="accent3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hr-HR" sz="1050" b="1" kern="0" dirty="0" smtClean="0">
                <a:solidFill>
                  <a:srgbClr val="3333FF"/>
                </a:solidFill>
                <a:latin typeface="+mj-lt"/>
                <a:ea typeface="+mj-ea"/>
                <a:cs typeface="+mj-cs"/>
              </a:rPr>
              <a:t>KURIKUL </a:t>
            </a:r>
            <a:r>
              <a:rPr lang="hr-HR" sz="1050" b="1" kern="0" dirty="0">
                <a:solidFill>
                  <a:srgbClr val="3333FF"/>
                </a:solidFill>
                <a:latin typeface="+mj-lt"/>
                <a:ea typeface="+mj-ea"/>
                <a:cs typeface="+mj-cs"/>
              </a:rPr>
              <a:t>GRAĐANSKOG ODGOJA</a:t>
            </a:r>
            <a:endParaRPr lang="es-ES" sz="1050" kern="0" dirty="0"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/>
          </p:cNvSpPr>
          <p:nvPr>
            <p:ph type="title"/>
          </p:nvPr>
        </p:nvSpPr>
        <p:spPr>
          <a:xfrm>
            <a:off x="539750" y="260350"/>
            <a:ext cx="8229600" cy="1143000"/>
          </a:xfrm>
        </p:spPr>
        <p:txBody>
          <a:bodyPr/>
          <a:lstStyle/>
          <a:p>
            <a:r>
              <a:rPr lang="hr-HR" sz="3600" dirty="0" smtClean="0">
                <a:solidFill>
                  <a:srgbClr val="3333FF"/>
                </a:solidFill>
              </a:rPr>
              <a:t>Sastavnice </a:t>
            </a:r>
            <a:r>
              <a:rPr lang="hr-HR" sz="3600" dirty="0" smtClean="0">
                <a:solidFill>
                  <a:srgbClr val="3333FF"/>
                </a:solidFill>
              </a:rPr>
              <a:t>kurikula </a:t>
            </a:r>
            <a:r>
              <a:rPr lang="hr-HR" sz="3600" dirty="0" smtClean="0">
                <a:solidFill>
                  <a:srgbClr val="3333FF"/>
                </a:solidFill>
              </a:rPr>
              <a:t>GOO</a:t>
            </a:r>
          </a:p>
        </p:txBody>
      </p:sp>
      <p:sp>
        <p:nvSpPr>
          <p:cNvPr id="2765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hr-HR" sz="2400" dirty="0" smtClean="0"/>
              <a:t>Modeli uključivanja građanskog odgoja i obrazovanja po ciklusima prema NOK-u 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hr-HR" sz="2400" dirty="0" smtClean="0"/>
              <a:t>Ishodi ostvarivanja građanskog odgoja i obrazovanja po razredima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hr-HR" sz="2400" dirty="0" smtClean="0"/>
              <a:t>Moduli, nastavni materijali, nacionalni programi/strategije, međunarodni dokumenti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hr-HR" sz="2400" dirty="0" smtClean="0"/>
              <a:t>Metode prikladne za učenje i poučavanje u građanskom odgoju i obrazovanju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hr-HR" sz="2400" dirty="0" smtClean="0"/>
              <a:t>Ocjenjivanje učeničkih postignuća u građanskom odgoju i obrazovanju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hr-HR" sz="2400" dirty="0" smtClean="0"/>
              <a:t>Sudionici u razvoju </a:t>
            </a:r>
            <a:r>
              <a:rPr lang="hr-HR" sz="2400" dirty="0" smtClean="0"/>
              <a:t>kurikula </a:t>
            </a:r>
            <a:r>
              <a:rPr lang="hr-HR" sz="2400" dirty="0" smtClean="0"/>
              <a:t>građanskog odgoja i obrazovanja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395288" y="260350"/>
            <a:ext cx="8229600" cy="504354"/>
          </a:xfrm>
        </p:spPr>
        <p:txBody>
          <a:bodyPr/>
          <a:lstStyle/>
          <a:p>
            <a:r>
              <a:rPr lang="hr-HR" sz="3600" b="1" dirty="0" smtClean="0">
                <a:solidFill>
                  <a:srgbClr val="3333FF"/>
                </a:solidFill>
                <a:cs typeface="Times New Roman" pitchFamily="18" charset="0"/>
              </a:rPr>
              <a:t>Nastavni plan GOO-a</a:t>
            </a:r>
            <a:endParaRPr lang="hr-HR" sz="3600" dirty="0" smtClean="0">
              <a:solidFill>
                <a:srgbClr val="3333FF"/>
              </a:solidFill>
            </a:endParaRPr>
          </a:p>
        </p:txBody>
      </p:sp>
      <p:sp>
        <p:nvSpPr>
          <p:cNvPr id="26627" name="Rectangle 2"/>
          <p:cNvSpPr>
            <a:spLocks noChangeArrowheads="1"/>
          </p:cNvSpPr>
          <p:nvPr/>
        </p:nvSpPr>
        <p:spPr bwMode="auto">
          <a:xfrm>
            <a:off x="467544" y="980728"/>
            <a:ext cx="7920880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charset="0"/>
              <a:buNone/>
            </a:pPr>
            <a:r>
              <a:rPr lang="hr-HR" sz="1600" b="1" dirty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- 4.</a:t>
            </a:r>
            <a:r>
              <a:rPr lang="hr-HR" sz="1600" b="1" dirty="0">
                <a:latin typeface="Times New Roman" pitchFamily="18" charset="0"/>
                <a:cs typeface="Times New Roman" pitchFamily="18" charset="0"/>
              </a:rPr>
              <a:t>  razred OŠ</a:t>
            </a:r>
            <a:r>
              <a:rPr lang="hr-HR" b="1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međupredmetno</a:t>
            </a:r>
            <a:r>
              <a:rPr lang="hr-HR" sz="1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izvannastavno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: 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projekti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škole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društvene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r-HR" sz="16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Arial" charset="0"/>
              <a:buNone/>
            </a:pPr>
            <a:r>
              <a:rPr lang="hr-HR" sz="1600" dirty="0">
                <a:latin typeface="Times New Roman" pitchFamily="18" charset="0"/>
                <a:cs typeface="Times New Roman" pitchFamily="18" charset="0"/>
              </a:rPr>
              <a:t>                             </a:t>
            </a:r>
            <a:r>
              <a:rPr lang="hr-HR" sz="16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zajednice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u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sklopu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školskog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kurikuluma</a:t>
            </a:r>
            <a:r>
              <a:rPr lang="hr-HR" sz="1600" dirty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>
              <a:buFont typeface="Arial" charset="0"/>
              <a:buNone/>
            </a:pPr>
            <a:r>
              <a:rPr lang="hr-HR" dirty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hr-HR" sz="1600" b="1" dirty="0">
                <a:latin typeface="Times New Roman" pitchFamily="18" charset="0"/>
                <a:cs typeface="Times New Roman" pitchFamily="18" charset="0"/>
              </a:rPr>
              <a:t>UKUPNO 35 sati godišnje, obvezno</a:t>
            </a:r>
          </a:p>
          <a:p>
            <a:pPr>
              <a:buFont typeface="Arial" charset="0"/>
              <a:buNone/>
            </a:pPr>
            <a:endParaRPr lang="hr-HR" b="1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hr-HR" sz="1600" b="1" dirty="0">
                <a:latin typeface="Times New Roman" pitchFamily="18" charset="0"/>
                <a:cs typeface="Times New Roman" pitchFamily="18" charset="0"/>
              </a:rPr>
              <a:t>5.- 8. razred OŠ:    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međupredmetno</a:t>
            </a:r>
            <a:r>
              <a:rPr lang="hr-HR" sz="1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izvannastavno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projekti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škole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društvene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zajednice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u</a:t>
            </a:r>
            <a:endParaRPr lang="hr-HR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hr-HR" sz="1600" dirty="0">
                <a:latin typeface="Times New Roman" pitchFamily="18" charset="0"/>
                <a:cs typeface="Times New Roman" pitchFamily="18" charset="0"/>
              </a:rPr>
              <a:t>                                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sklopu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školskog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kurikula</a:t>
            </a:r>
            <a:r>
              <a:rPr lang="hr-HR" sz="1600" dirty="0">
                <a:latin typeface="Times New Roman" pitchFamily="18" charset="0"/>
                <a:cs typeface="Times New Roman" pitchFamily="18" charset="0"/>
              </a:rPr>
              <a:t>, s mogućnošću izbornog predmeta u 7. i 8. </a:t>
            </a:r>
          </a:p>
          <a:p>
            <a:pPr>
              <a:buFont typeface="Arial" charset="0"/>
              <a:buNone/>
            </a:pPr>
            <a:r>
              <a:rPr lang="hr-HR" sz="1600" dirty="0">
                <a:latin typeface="Times New Roman" pitchFamily="18" charset="0"/>
                <a:cs typeface="Times New Roman" pitchFamily="18" charset="0"/>
              </a:rPr>
              <a:t>                                  razredu</a:t>
            </a:r>
          </a:p>
          <a:p>
            <a:pPr>
              <a:buFont typeface="Arial" charset="0"/>
              <a:buNone/>
            </a:pPr>
            <a:r>
              <a:rPr lang="hr-HR" sz="1600" dirty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hr-HR" sz="1600" b="1" dirty="0">
                <a:latin typeface="Times New Roman" pitchFamily="18" charset="0"/>
                <a:cs typeface="Times New Roman" pitchFamily="18" charset="0"/>
              </a:rPr>
              <a:t>UKUPNO 35 sati godišnje, obvezno </a:t>
            </a:r>
            <a:r>
              <a:rPr lang="hr-HR" sz="1600" dirty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hr-HR" sz="1600" b="1" dirty="0">
                <a:latin typeface="Times New Roman" pitchFamily="18" charset="0"/>
                <a:cs typeface="Times New Roman" pitchFamily="18" charset="0"/>
              </a:rPr>
              <a:t>35 sati predmet ili moduli, izborno</a:t>
            </a:r>
          </a:p>
          <a:p>
            <a:pPr>
              <a:buFont typeface="Arial" charset="0"/>
              <a:buNone/>
            </a:pPr>
            <a:endParaRPr lang="hr-HR" sz="16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hr-HR" sz="1600" b="1" dirty="0">
                <a:latin typeface="Times New Roman" pitchFamily="18" charset="0"/>
                <a:cs typeface="Times New Roman" pitchFamily="18" charset="0"/>
              </a:rPr>
              <a:t>1.-2. razred SŠ:     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obvezni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predmet</a:t>
            </a:r>
            <a:endParaRPr lang="hr-HR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hr-HR" sz="1600" dirty="0">
                <a:latin typeface="Times New Roman" pitchFamily="18" charset="0"/>
                <a:cs typeface="Times New Roman" pitchFamily="18" charset="0"/>
              </a:rPr>
              <a:t>                                  </a:t>
            </a:r>
            <a:r>
              <a:rPr lang="hr-HR" sz="1600" b="1" dirty="0">
                <a:latin typeface="Times New Roman" pitchFamily="18" charset="0"/>
                <a:cs typeface="Times New Roman" pitchFamily="18" charset="0"/>
              </a:rPr>
              <a:t>UKUPNO 35 sati godišnje, obvezno</a:t>
            </a:r>
          </a:p>
          <a:p>
            <a:pPr>
              <a:buFont typeface="Arial" charset="0"/>
              <a:buNone/>
            </a:pPr>
            <a:r>
              <a:rPr lang="hr-HR" sz="1600" b="1" dirty="0">
                <a:latin typeface="Times New Roman" pitchFamily="18" charset="0"/>
                <a:cs typeface="Times New Roman" pitchFamily="18" charset="0"/>
              </a:rPr>
              <a:t>	              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međupredmetno</a:t>
            </a:r>
            <a:r>
              <a:rPr lang="hr-HR" sz="1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modularno</a:t>
            </a:r>
            <a:r>
              <a:rPr lang="hr-HR" sz="1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izvannastavno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projekti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škole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društvene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endParaRPr lang="hr-HR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hr-HR" sz="1600" dirty="0">
                <a:latin typeface="Times New Roman" pitchFamily="18" charset="0"/>
                <a:cs typeface="Times New Roman" pitchFamily="18" charset="0"/>
              </a:rPr>
              <a:t>                                 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zajednice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u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sklopu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školskog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kurikula</a:t>
            </a:r>
            <a:endParaRPr lang="hr-HR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hr-HR" sz="1600" b="1" dirty="0">
                <a:latin typeface="Times New Roman" pitchFamily="18" charset="0"/>
                <a:cs typeface="Times New Roman" pitchFamily="18" charset="0"/>
              </a:rPr>
              <a:t>                                  UKUPNO 15 sati godišnje, obvezno</a:t>
            </a:r>
          </a:p>
          <a:p>
            <a:pPr>
              <a:buFont typeface="Arial" charset="0"/>
              <a:buNone/>
            </a:pPr>
            <a:endParaRPr lang="hr-HR" sz="16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hr-HR" sz="1600" b="1" dirty="0">
                <a:latin typeface="Times New Roman" pitchFamily="18" charset="0"/>
                <a:cs typeface="Times New Roman" pitchFamily="18" charset="0"/>
              </a:rPr>
              <a:t>3.-4. razred SŠ;     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modularno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tematski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usmjereno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na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struku</a:t>
            </a:r>
            <a:r>
              <a:rPr lang="hr-HR" sz="1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izva-nastavno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istraživački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endParaRPr lang="hr-HR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hr-HR" sz="1600" dirty="0">
                <a:latin typeface="Times New Roman" pitchFamily="18" charset="0"/>
                <a:cs typeface="Times New Roman" pitchFamily="18" charset="0"/>
              </a:rPr>
              <a:t>                                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projekti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škole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društvene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zajednice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u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sklopu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školskog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kurikula</a:t>
            </a:r>
            <a:endParaRPr lang="hr-HR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hr-HR" sz="1600" dirty="0">
                <a:latin typeface="Times New Roman" pitchFamily="18" charset="0"/>
                <a:cs typeface="Times New Roman" pitchFamily="18" charset="0"/>
              </a:rPr>
              <a:t>                                 </a:t>
            </a:r>
            <a:r>
              <a:rPr lang="hr-HR" sz="1600" b="1" dirty="0">
                <a:latin typeface="Times New Roman" pitchFamily="18" charset="0"/>
                <a:cs typeface="Times New Roman" pitchFamily="18" charset="0"/>
              </a:rPr>
              <a:t>UKUPNO 35 sati godišnje, obvezno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/>
          </p:cNvSpPr>
          <p:nvPr>
            <p:ph type="title"/>
          </p:nvPr>
        </p:nvSpPr>
        <p:spPr>
          <a:xfrm>
            <a:off x="468313" y="115888"/>
            <a:ext cx="8229600" cy="779462"/>
          </a:xfrm>
        </p:spPr>
        <p:txBody>
          <a:bodyPr/>
          <a:lstStyle/>
          <a:p>
            <a:pPr>
              <a:defRPr/>
            </a:pPr>
            <a:r>
              <a:rPr lang="hr-HR" sz="3200" b="1" dirty="0" smtClean="0">
                <a:solidFill>
                  <a:srgbClr val="3333FF"/>
                </a:solidFill>
                <a:latin typeface="+mn-lt"/>
              </a:rPr>
              <a:t>Teme/Moduli GOO</a:t>
            </a:r>
          </a:p>
        </p:txBody>
      </p:sp>
      <p:sp>
        <p:nvSpPr>
          <p:cNvPr id="46083" name="Rectangle 3"/>
          <p:cNvSpPr>
            <a:spLocks noGrp="1"/>
          </p:cNvSpPr>
          <p:nvPr>
            <p:ph type="body" idx="1"/>
          </p:nvPr>
        </p:nvSpPr>
        <p:spPr>
          <a:xfrm>
            <a:off x="899592" y="1268760"/>
            <a:ext cx="7056784" cy="5040560"/>
          </a:xfrm>
        </p:spPr>
        <p:txBody>
          <a:bodyPr/>
          <a:lstStyle/>
          <a:p>
            <a:pPr>
              <a:lnSpc>
                <a:spcPct val="80000"/>
              </a:lnSpc>
              <a:defRPr/>
            </a:pPr>
            <a:r>
              <a:rPr lang="hr-HR" sz="2000" dirty="0" smtClean="0">
                <a:latin typeface="+mj-lt"/>
              </a:rPr>
              <a:t>Modul odgoja za mir i nenasilno rješavanje sukoba</a:t>
            </a:r>
          </a:p>
          <a:p>
            <a:pPr>
              <a:lnSpc>
                <a:spcPct val="80000"/>
              </a:lnSpc>
              <a:defRPr/>
            </a:pPr>
            <a:r>
              <a:rPr lang="hr-HR" sz="2000" dirty="0" smtClean="0">
                <a:latin typeface="+mj-lt"/>
              </a:rPr>
              <a:t>Osnove demokracije: vlast, pravda, odgovornost, privatnost</a:t>
            </a:r>
          </a:p>
          <a:p>
            <a:pPr>
              <a:lnSpc>
                <a:spcPct val="80000"/>
              </a:lnSpc>
              <a:defRPr/>
            </a:pPr>
            <a:r>
              <a:rPr lang="hr-HR" sz="2000" dirty="0" smtClean="0">
                <a:latin typeface="+mj-lt"/>
              </a:rPr>
              <a:t>Projekt građanin i učenje za poduzetništvo</a:t>
            </a:r>
          </a:p>
          <a:p>
            <a:pPr>
              <a:lnSpc>
                <a:spcPct val="80000"/>
              </a:lnSpc>
              <a:defRPr/>
            </a:pPr>
            <a:r>
              <a:rPr lang="hr-HR" sz="2000" dirty="0" smtClean="0">
                <a:latin typeface="+mj-lt"/>
              </a:rPr>
              <a:t>Zakon u razredu i simulacija suđenja </a:t>
            </a:r>
          </a:p>
          <a:p>
            <a:pPr>
              <a:lnSpc>
                <a:spcPct val="80000"/>
              </a:lnSpc>
              <a:defRPr/>
            </a:pPr>
            <a:r>
              <a:rPr lang="hr-HR" sz="2000" dirty="0" smtClean="0">
                <a:latin typeface="+mj-lt"/>
              </a:rPr>
              <a:t>Razvoj identiteta i interkulturalnosti - suzbijanje predrasuda prema nacionalnim manjinama i nacionalnih manjina prema većini</a:t>
            </a:r>
          </a:p>
          <a:p>
            <a:pPr>
              <a:lnSpc>
                <a:spcPct val="80000"/>
              </a:lnSpc>
              <a:defRPr/>
            </a:pPr>
            <a:r>
              <a:rPr lang="hr-HR" sz="2000" dirty="0" smtClean="0">
                <a:latin typeface="+mj-lt"/>
              </a:rPr>
              <a:t>Učenje volontiranja i razvoj socijalne solidarnosti</a:t>
            </a:r>
          </a:p>
          <a:p>
            <a:pPr>
              <a:lnSpc>
                <a:spcPct val="80000"/>
              </a:lnSpc>
              <a:defRPr/>
            </a:pPr>
            <a:r>
              <a:rPr lang="hr-HR" sz="2000" dirty="0" smtClean="0">
                <a:latin typeface="+mj-lt"/>
              </a:rPr>
              <a:t>Humane </a:t>
            </a:r>
            <a:r>
              <a:rPr lang="hr-HR" sz="2000" dirty="0" smtClean="0">
                <a:latin typeface="+mj-lt"/>
              </a:rPr>
              <a:t>vrjednote </a:t>
            </a:r>
            <a:r>
              <a:rPr lang="hr-HR" sz="2000" dirty="0" smtClean="0">
                <a:latin typeface="+mj-lt"/>
              </a:rPr>
              <a:t>i humanitarno pravo</a:t>
            </a:r>
          </a:p>
          <a:p>
            <a:pPr>
              <a:lnSpc>
                <a:spcPct val="80000"/>
              </a:lnSpc>
              <a:defRPr/>
            </a:pPr>
            <a:r>
              <a:rPr lang="hr-HR" sz="2000" dirty="0" smtClean="0">
                <a:latin typeface="+mj-lt"/>
              </a:rPr>
              <a:t>Prevencija trgovanja ljudima</a:t>
            </a:r>
          </a:p>
          <a:p>
            <a:pPr>
              <a:lnSpc>
                <a:spcPct val="80000"/>
              </a:lnSpc>
              <a:defRPr/>
            </a:pPr>
            <a:r>
              <a:rPr lang="hr-HR" sz="2000" dirty="0" smtClean="0">
                <a:latin typeface="+mj-lt"/>
              </a:rPr>
              <a:t>Modul zaštite i promicanja ravnopravnosti spolova</a:t>
            </a:r>
          </a:p>
          <a:p>
            <a:pPr>
              <a:lnSpc>
                <a:spcPct val="80000"/>
              </a:lnSpc>
              <a:defRPr/>
            </a:pPr>
            <a:r>
              <a:rPr lang="hr-HR" sz="2000" dirty="0" smtClean="0">
                <a:latin typeface="+mj-lt"/>
              </a:rPr>
              <a:t>Modul obrazovanja za zaštitu potrošača</a:t>
            </a:r>
          </a:p>
          <a:p>
            <a:pPr>
              <a:lnSpc>
                <a:spcPct val="80000"/>
              </a:lnSpc>
              <a:defRPr/>
            </a:pPr>
            <a:endParaRPr lang="hr-HR" sz="2000" dirty="0" smtClean="0"/>
          </a:p>
        </p:txBody>
      </p:sp>
      <p:pic>
        <p:nvPicPr>
          <p:cNvPr id="29700" name="Picture 41" descr="Clipboard With Five Checkmarks - Presentation Clipart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445125"/>
            <a:ext cx="1331913" cy="141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0" y="6524625"/>
            <a:ext cx="2773363" cy="333375"/>
          </a:xfrm>
          <a:prstGeom prst="rect">
            <a:avLst/>
          </a:prstGeom>
          <a:solidFill>
            <a:schemeClr val="accent3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hr-HR" sz="1050" b="1" kern="0" dirty="0" smtClean="0">
                <a:solidFill>
                  <a:srgbClr val="3333FF"/>
                </a:solidFill>
                <a:latin typeface="+mj-lt"/>
                <a:ea typeface="+mj-ea"/>
                <a:cs typeface="+mj-cs"/>
              </a:rPr>
              <a:t>KURIKUL GRAĐANSKOG </a:t>
            </a:r>
            <a:r>
              <a:rPr lang="hr-HR" sz="1050" b="1" kern="0" dirty="0">
                <a:solidFill>
                  <a:srgbClr val="3333FF"/>
                </a:solidFill>
                <a:latin typeface="+mj-lt"/>
                <a:ea typeface="+mj-ea"/>
                <a:cs typeface="+mj-cs"/>
              </a:rPr>
              <a:t>ODGOJA</a:t>
            </a:r>
            <a:endParaRPr lang="es-ES" sz="1050" kern="0" dirty="0"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/>
          </p:cNvSpPr>
          <p:nvPr>
            <p:ph type="title"/>
          </p:nvPr>
        </p:nvSpPr>
        <p:spPr>
          <a:xfrm>
            <a:off x="179388" y="0"/>
            <a:ext cx="8640762" cy="1143000"/>
          </a:xfrm>
        </p:spPr>
        <p:txBody>
          <a:bodyPr/>
          <a:lstStyle/>
          <a:p>
            <a:r>
              <a:rPr lang="hr-HR" sz="3200" b="1" smtClean="0">
                <a:solidFill>
                  <a:srgbClr val="3333FF"/>
                </a:solidFill>
              </a:rPr>
              <a:t>Ishodi ostvarivanja GOO sukladno NOK-u</a:t>
            </a:r>
          </a:p>
        </p:txBody>
      </p:sp>
      <p:sp>
        <p:nvSpPr>
          <p:cNvPr id="45059" name="Rectangle 3"/>
          <p:cNvSpPr>
            <a:spLocks noGrp="1"/>
          </p:cNvSpPr>
          <p:nvPr>
            <p:ph type="body" idx="1"/>
          </p:nvPr>
        </p:nvSpPr>
        <p:spPr>
          <a:xfrm>
            <a:off x="395288" y="1196975"/>
            <a:ext cx="8229600" cy="4525963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  <a:defRPr/>
            </a:pPr>
            <a:r>
              <a:rPr lang="hr-HR" sz="2000" b="1" dirty="0" smtClean="0">
                <a:latin typeface="+mj-lt"/>
              </a:rPr>
              <a:t>     Ishodi ostvarivanja GOO iskazuju se po ciklusima  i </a:t>
            </a:r>
            <a:r>
              <a:rPr lang="hr-HR" sz="2000" b="1" dirty="0" smtClean="0">
                <a:latin typeface="+mj-lt"/>
              </a:rPr>
              <a:t>razredima, </a:t>
            </a:r>
            <a:r>
              <a:rPr lang="hr-HR" sz="2000" b="1" dirty="0" smtClean="0">
                <a:latin typeface="+mj-lt"/>
              </a:rPr>
              <a:t>a grupirani su prema kompetencijama koje proizlaze iz brojnih nacionalnih programa Vlade i Sabora RH.</a:t>
            </a:r>
          </a:p>
          <a:p>
            <a:pPr>
              <a:lnSpc>
                <a:spcPct val="80000"/>
              </a:lnSpc>
              <a:buFontTx/>
              <a:buNone/>
              <a:defRPr/>
            </a:pPr>
            <a:endParaRPr lang="hr-HR" sz="2000" b="1" dirty="0" smtClean="0">
              <a:latin typeface="+mj-lt"/>
            </a:endParaRPr>
          </a:p>
          <a:p>
            <a:pPr>
              <a:lnSpc>
                <a:spcPct val="80000"/>
              </a:lnSpc>
              <a:buFontTx/>
              <a:buNone/>
              <a:defRPr/>
            </a:pPr>
            <a:r>
              <a:rPr lang="hr-HR" sz="2000" b="1" dirty="0" smtClean="0">
                <a:solidFill>
                  <a:srgbClr val="3333FF"/>
                </a:solidFill>
                <a:latin typeface="+mj-lt"/>
              </a:rPr>
              <a:t>Komponente građanske kompetencije</a:t>
            </a:r>
          </a:p>
          <a:p>
            <a:pPr>
              <a:lnSpc>
                <a:spcPct val="80000"/>
              </a:lnSpc>
              <a:defRPr/>
            </a:pPr>
            <a:r>
              <a:rPr lang="hr-HR" sz="2000" b="1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Politička – </a:t>
            </a:r>
            <a:r>
              <a:rPr lang="hr-HR" sz="2000" dirty="0" smtClean="0">
                <a:latin typeface="+mj-lt"/>
              </a:rPr>
              <a:t>razvijanje građanske svijesti, politička kultura</a:t>
            </a:r>
          </a:p>
          <a:p>
            <a:pPr>
              <a:lnSpc>
                <a:spcPct val="80000"/>
              </a:lnSpc>
              <a:defRPr/>
            </a:pPr>
            <a:r>
              <a:rPr lang="hr-HR" sz="2000" b="1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Društvena</a:t>
            </a:r>
            <a:r>
              <a:rPr lang="hr-HR" sz="2000" b="1" dirty="0" smtClean="0">
                <a:latin typeface="+mj-lt"/>
              </a:rPr>
              <a:t>, - </a:t>
            </a:r>
            <a:r>
              <a:rPr lang="hr-HR" sz="2000" dirty="0" smtClean="0">
                <a:latin typeface="+mj-lt"/>
              </a:rPr>
              <a:t>komunikacijske vještine,</a:t>
            </a:r>
            <a:r>
              <a:rPr lang="hr-HR" sz="2000" b="1" dirty="0" smtClean="0">
                <a:latin typeface="+mj-lt"/>
              </a:rPr>
              <a:t> </a:t>
            </a:r>
            <a:r>
              <a:rPr lang="hr-HR" sz="2000" dirty="0" smtClean="0">
                <a:latin typeface="+mj-lt"/>
              </a:rPr>
              <a:t>mirovna kompetencija, upravljanje emocijama, upravljanje učenjem</a:t>
            </a:r>
            <a:endParaRPr lang="hr-HR" sz="2000" b="1" dirty="0" smtClean="0">
              <a:latin typeface="+mj-lt"/>
            </a:endParaRPr>
          </a:p>
          <a:p>
            <a:pPr>
              <a:lnSpc>
                <a:spcPct val="80000"/>
              </a:lnSpc>
              <a:defRPr/>
            </a:pPr>
            <a:r>
              <a:rPr lang="hr-HR" sz="2000" b="1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Ljudsko-pravna</a:t>
            </a:r>
            <a:r>
              <a:rPr lang="hr-HR" sz="2000" b="1" dirty="0" smtClean="0">
                <a:latin typeface="+mj-lt"/>
              </a:rPr>
              <a:t> – </a:t>
            </a:r>
            <a:r>
              <a:rPr lang="hr-HR" sz="2000" dirty="0" smtClean="0">
                <a:latin typeface="+mj-lt"/>
              </a:rPr>
              <a:t>temeljna prava i zakoni, ravnopravnost spolova,</a:t>
            </a:r>
            <a:r>
              <a:rPr lang="hr-HR" sz="2000" b="1" dirty="0" smtClean="0">
                <a:latin typeface="+mj-lt"/>
              </a:rPr>
              <a:t> </a:t>
            </a:r>
            <a:r>
              <a:rPr lang="hr-HR" sz="2000" dirty="0" smtClean="0">
                <a:latin typeface="+mj-lt"/>
              </a:rPr>
              <a:t>suzbijanje trgovanja djecom</a:t>
            </a:r>
          </a:p>
          <a:p>
            <a:pPr>
              <a:lnSpc>
                <a:spcPct val="80000"/>
              </a:lnSpc>
              <a:defRPr/>
            </a:pPr>
            <a:r>
              <a:rPr lang="hr-HR" sz="2000" b="1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Gospodarska</a:t>
            </a:r>
            <a:r>
              <a:rPr lang="hr-HR" sz="2000" b="1" dirty="0" smtClean="0">
                <a:latin typeface="+mj-lt"/>
              </a:rPr>
              <a:t> - </a:t>
            </a:r>
            <a:r>
              <a:rPr lang="hr-HR" sz="2000" dirty="0" smtClean="0">
                <a:latin typeface="+mj-lt"/>
              </a:rPr>
              <a:t>poduzetnička, profesionalna orijentacija, antikorupcijska, zaštita potrošača, volontiranje i društvena solidarnost, ekološka</a:t>
            </a:r>
            <a:endParaRPr lang="hr-HR" sz="2000" b="1" dirty="0" smtClean="0">
              <a:latin typeface="+mj-lt"/>
            </a:endParaRPr>
          </a:p>
          <a:p>
            <a:pPr>
              <a:lnSpc>
                <a:spcPct val="80000"/>
              </a:lnSpc>
              <a:defRPr/>
            </a:pPr>
            <a:r>
              <a:rPr lang="hr-HR" sz="2000" b="1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Kulturološka</a:t>
            </a:r>
            <a:r>
              <a:rPr lang="hr-HR" sz="2000" b="1" dirty="0" smtClean="0">
                <a:latin typeface="+mj-lt"/>
              </a:rPr>
              <a:t> – </a:t>
            </a:r>
            <a:r>
              <a:rPr lang="hr-HR" sz="2000" dirty="0" smtClean="0">
                <a:latin typeface="+mj-lt"/>
              </a:rPr>
              <a:t>identitetna, interkulturna</a:t>
            </a:r>
          </a:p>
        </p:txBody>
      </p:sp>
      <p:pic>
        <p:nvPicPr>
          <p:cNvPr id="28676" name="Picture 21" descr="Check It Off Your List - PowerPoint Animation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084763"/>
            <a:ext cx="1476375" cy="177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0" y="6524625"/>
            <a:ext cx="2773363" cy="333375"/>
          </a:xfrm>
          <a:prstGeom prst="rect">
            <a:avLst/>
          </a:prstGeom>
          <a:solidFill>
            <a:schemeClr val="accent3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hr-HR" sz="1050" b="1" kern="0" dirty="0" smtClean="0">
                <a:solidFill>
                  <a:srgbClr val="3333FF"/>
                </a:solidFill>
                <a:latin typeface="+mj-lt"/>
                <a:ea typeface="+mj-ea"/>
                <a:cs typeface="+mj-cs"/>
              </a:rPr>
              <a:t>KURIKUL </a:t>
            </a:r>
            <a:r>
              <a:rPr lang="hr-HR" sz="1050" b="1" kern="0" dirty="0">
                <a:solidFill>
                  <a:srgbClr val="3333FF"/>
                </a:solidFill>
                <a:latin typeface="+mj-lt"/>
                <a:ea typeface="+mj-ea"/>
                <a:cs typeface="+mj-cs"/>
              </a:rPr>
              <a:t>GRAĐANSKOG ODGOJA</a:t>
            </a:r>
            <a:endParaRPr lang="es-ES" sz="1050" kern="0" dirty="0"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1975"/>
          </a:xfrm>
        </p:spPr>
        <p:txBody>
          <a:bodyPr/>
          <a:lstStyle/>
          <a:p>
            <a:r>
              <a:rPr lang="hr-HR" sz="3600" b="1" dirty="0" smtClean="0">
                <a:solidFill>
                  <a:srgbClr val="3333FF"/>
                </a:solidFill>
              </a:rPr>
              <a:t>Temeljna pitanja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683568" y="1772816"/>
            <a:ext cx="7931224" cy="3600425"/>
          </a:xfrm>
        </p:spPr>
        <p:txBody>
          <a:bodyPr/>
          <a:lstStyle/>
          <a:p>
            <a:pPr>
              <a:buBlip>
                <a:blip r:embed="rId2"/>
              </a:buBlip>
            </a:pPr>
            <a:r>
              <a:rPr lang="pl-PL" sz="2800" dirty="0" smtClean="0"/>
              <a:t> Što je građanstvo i građanski odgoj? </a:t>
            </a:r>
          </a:p>
          <a:p>
            <a:pPr>
              <a:buBlip>
                <a:blip r:embed="rId2"/>
              </a:buBlip>
            </a:pPr>
            <a:r>
              <a:rPr lang="hr-HR" sz="2800" dirty="0" smtClean="0"/>
              <a:t> </a:t>
            </a:r>
            <a:r>
              <a:rPr lang="vi-VN" sz="2800" dirty="0" smtClean="0"/>
              <a:t>Zašto je građanski odgoj tako važan u suvremenim društvima? </a:t>
            </a:r>
          </a:p>
          <a:p>
            <a:pPr>
              <a:buBlip>
                <a:blip r:embed="rId2"/>
              </a:buBlip>
            </a:pPr>
            <a:r>
              <a:rPr lang="hr-HR" sz="2800" dirty="0" smtClean="0"/>
              <a:t> </a:t>
            </a:r>
            <a:r>
              <a:rPr lang="vi-VN" sz="2800" dirty="0" smtClean="0"/>
              <a:t>Koji su zajednički izazovi i problemi građanskog odgoja? </a:t>
            </a:r>
            <a:endParaRPr lang="hr-HR" sz="2800" dirty="0" smtClean="0"/>
          </a:p>
        </p:txBody>
      </p:sp>
      <p:pic>
        <p:nvPicPr>
          <p:cNvPr id="11268" name="Picture 21" descr="PowerPoint Animation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941888"/>
            <a:ext cx="1619250" cy="191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0" y="6524625"/>
            <a:ext cx="2773363" cy="333375"/>
          </a:xfrm>
          <a:prstGeom prst="rect">
            <a:avLst/>
          </a:prstGeom>
          <a:solidFill>
            <a:schemeClr val="accent3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hr-HR" sz="1050" b="1" kern="0" dirty="0" smtClean="0">
                <a:solidFill>
                  <a:srgbClr val="3333FF"/>
                </a:solidFill>
                <a:latin typeface="+mj-lt"/>
                <a:ea typeface="+mj-ea"/>
                <a:cs typeface="+mj-cs"/>
              </a:rPr>
              <a:t>KURIKUL </a:t>
            </a:r>
            <a:r>
              <a:rPr lang="hr-HR" sz="1050" b="1" kern="0" dirty="0">
                <a:solidFill>
                  <a:srgbClr val="3333FF"/>
                </a:solidFill>
                <a:latin typeface="+mj-lt"/>
                <a:ea typeface="+mj-ea"/>
                <a:cs typeface="+mj-cs"/>
              </a:rPr>
              <a:t>GRAĐANSKOG ODGOJA</a:t>
            </a:r>
            <a:endParaRPr lang="es-ES" sz="1050" kern="0" dirty="0"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260350"/>
            <a:ext cx="8229600" cy="1143000"/>
          </a:xfrm>
        </p:spPr>
        <p:txBody>
          <a:bodyPr/>
          <a:lstStyle/>
          <a:p>
            <a:r>
              <a:rPr lang="hr-HR" sz="2800" b="1" smtClean="0">
                <a:solidFill>
                  <a:srgbClr val="3333FF"/>
                </a:solidFill>
              </a:rPr>
              <a:t>Kompetencije učitelja/nastavnika za provedbu građanskog odgoja i obrazovanja</a:t>
            </a:r>
            <a:endParaRPr lang="en-GB" sz="2800" smtClean="0">
              <a:solidFill>
                <a:srgbClr val="993300"/>
              </a:solidFill>
              <a:latin typeface="Monotype Corsiva" pitchFamily="66" charset="0"/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Blip>
                <a:blip r:embed="rId2"/>
              </a:buBlip>
            </a:pPr>
            <a:r>
              <a:rPr lang="hr-HR" sz="2400" dirty="0" smtClean="0">
                <a:solidFill>
                  <a:schemeClr val="tx2"/>
                </a:solidFill>
              </a:rPr>
              <a:t>Koje su kompetencije neophodne da bismo učinkovito djelovali u području odgoja i obrazovanja za demokratsko građanstvo?  </a:t>
            </a:r>
          </a:p>
          <a:p>
            <a:pPr>
              <a:buFontTx/>
              <a:buBlip>
                <a:blip r:embed="rId2"/>
              </a:buBlip>
            </a:pPr>
            <a:r>
              <a:rPr lang="hr-HR" sz="2400" dirty="0" smtClean="0">
                <a:solidFill>
                  <a:schemeClr val="tx2"/>
                </a:solidFill>
                <a:cs typeface="Times New Roman" pitchFamily="18" charset="0"/>
              </a:rPr>
              <a:t>Koja je uloga škole </a:t>
            </a:r>
            <a:r>
              <a:rPr lang="hr-HR" sz="2400" dirty="0" smtClean="0">
                <a:solidFill>
                  <a:schemeClr val="tx2"/>
                </a:solidFill>
              </a:rPr>
              <a:t> </a:t>
            </a:r>
            <a:r>
              <a:rPr lang="hr-HR" sz="2400" dirty="0" smtClean="0">
                <a:solidFill>
                  <a:schemeClr val="tx2"/>
                </a:solidFill>
                <a:cs typeface="Times New Roman" pitchFamily="18" charset="0"/>
              </a:rPr>
              <a:t>i </a:t>
            </a:r>
            <a:r>
              <a:rPr lang="hr-HR" sz="2400" dirty="0" smtClean="0">
                <a:solidFill>
                  <a:schemeClr val="tx2"/>
                </a:solidFill>
              </a:rPr>
              <a:t>cjelokupnog </a:t>
            </a:r>
            <a:r>
              <a:rPr lang="hr-HR" sz="2400" dirty="0" smtClean="0">
                <a:solidFill>
                  <a:schemeClr val="tx2"/>
                </a:solidFill>
                <a:cs typeface="Times New Roman" pitchFamily="18" charset="0"/>
              </a:rPr>
              <a:t>odgojno-obrazovn</a:t>
            </a:r>
            <a:r>
              <a:rPr lang="hr-HR" sz="2400" dirty="0" smtClean="0">
                <a:solidFill>
                  <a:schemeClr val="tx2"/>
                </a:solidFill>
              </a:rPr>
              <a:t>og</a:t>
            </a:r>
            <a:r>
              <a:rPr lang="hr-HR" sz="2400" dirty="0" smtClean="0">
                <a:solidFill>
                  <a:schemeClr val="tx2"/>
                </a:solidFill>
                <a:cs typeface="Times New Roman" pitchFamily="18" charset="0"/>
              </a:rPr>
              <a:t> sustava u provedbi </a:t>
            </a:r>
            <a:r>
              <a:rPr lang="hr-HR" sz="2400" dirty="0" smtClean="0">
                <a:solidFill>
                  <a:schemeClr val="tx2"/>
                </a:solidFill>
              </a:rPr>
              <a:t>kvalitetnog odgoja i </a:t>
            </a:r>
            <a:r>
              <a:rPr lang="hr-HR" sz="2400" dirty="0" smtClean="0">
                <a:solidFill>
                  <a:schemeClr val="tx2"/>
                </a:solidFill>
                <a:cs typeface="Times New Roman" pitchFamily="18" charset="0"/>
              </a:rPr>
              <a:t>obrazovanja</a:t>
            </a:r>
            <a:r>
              <a:rPr lang="hr-HR" sz="2400" dirty="0" smtClean="0">
                <a:solidFill>
                  <a:schemeClr val="tx2"/>
                </a:solidFill>
              </a:rPr>
              <a:t> za demokratsko građanstvo</a:t>
            </a:r>
            <a:r>
              <a:rPr lang="hr-HR" sz="2400" dirty="0" smtClean="0">
                <a:solidFill>
                  <a:schemeClr val="tx2"/>
                </a:solidFill>
                <a:cs typeface="Times New Roman" pitchFamily="18" charset="0"/>
              </a:rPr>
              <a:t>?</a:t>
            </a:r>
            <a:r>
              <a:rPr lang="hr-HR" sz="2400" dirty="0" smtClean="0">
                <a:solidFill>
                  <a:schemeClr val="tx2"/>
                </a:solidFill>
              </a:rPr>
              <a:t> </a:t>
            </a:r>
          </a:p>
          <a:p>
            <a:pPr>
              <a:buFontTx/>
              <a:buBlip>
                <a:blip r:embed="rId2"/>
              </a:buBlip>
            </a:pPr>
            <a:r>
              <a:rPr lang="hr-HR" sz="2400" dirty="0" smtClean="0">
                <a:solidFill>
                  <a:schemeClr val="tx2"/>
                </a:solidFill>
              </a:rPr>
              <a:t>Jesu li učitelju/nastavniku, osim predmetne i pedagoško-didaktičke kompetencije, potrebne i neke druge kompetencije? Koje?</a:t>
            </a:r>
          </a:p>
          <a:p>
            <a:pPr>
              <a:buFontTx/>
              <a:buBlip>
                <a:blip r:embed="rId2"/>
              </a:buBlip>
            </a:pPr>
            <a:endParaRPr lang="hr-HR" sz="2400" dirty="0" smtClean="0">
              <a:solidFill>
                <a:schemeClr val="tx2"/>
              </a:solidFill>
            </a:endParaRPr>
          </a:p>
          <a:p>
            <a:endParaRPr lang="en-GB" dirty="0" smtClean="0">
              <a:latin typeface="Book Antiqua" pitchFamily="18" charset="0"/>
            </a:endParaRPr>
          </a:p>
        </p:txBody>
      </p:sp>
      <p:pic>
        <p:nvPicPr>
          <p:cNvPr id="36868" name="Picture 5" descr="Question Mark Serious Thinker - PowerPoint Animation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307013"/>
            <a:ext cx="1476375" cy="155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0" y="6524625"/>
            <a:ext cx="2773363" cy="333375"/>
          </a:xfrm>
          <a:prstGeom prst="rect">
            <a:avLst/>
          </a:prstGeom>
          <a:solidFill>
            <a:schemeClr val="accent3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hr-HR" sz="1050" b="1" kern="0" dirty="0" smtClean="0">
                <a:solidFill>
                  <a:srgbClr val="3333FF"/>
                </a:solidFill>
                <a:latin typeface="+mj-lt"/>
                <a:ea typeface="+mj-ea"/>
                <a:cs typeface="+mj-cs"/>
              </a:rPr>
              <a:t>KURIKUL </a:t>
            </a:r>
            <a:r>
              <a:rPr lang="hr-HR" sz="1050" b="1" kern="0" dirty="0">
                <a:solidFill>
                  <a:srgbClr val="3333FF"/>
                </a:solidFill>
                <a:latin typeface="+mj-lt"/>
                <a:ea typeface="+mj-ea"/>
                <a:cs typeface="+mj-cs"/>
              </a:rPr>
              <a:t>GRAĐANSKOG ODGOJA</a:t>
            </a:r>
            <a:endParaRPr lang="es-ES" sz="1050" kern="0" dirty="0"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/>
          </p:cNvSpPr>
          <p:nvPr>
            <p:ph type="title"/>
          </p:nvPr>
        </p:nvSpPr>
        <p:spPr>
          <a:xfrm>
            <a:off x="250825" y="115888"/>
            <a:ext cx="8229600" cy="855662"/>
          </a:xfrm>
        </p:spPr>
        <p:txBody>
          <a:bodyPr/>
          <a:lstStyle/>
          <a:p>
            <a:r>
              <a:rPr lang="hr-HR" sz="2800" b="1" smtClean="0">
                <a:solidFill>
                  <a:srgbClr val="3333FF"/>
                </a:solidFill>
              </a:rPr>
              <a:t>Edukacija učitelja</a:t>
            </a:r>
          </a:p>
        </p:txBody>
      </p:sp>
      <p:sp>
        <p:nvSpPr>
          <p:cNvPr id="37891" name="Rectangle 3"/>
          <p:cNvSpPr>
            <a:spLocks noGrp="1"/>
          </p:cNvSpPr>
          <p:nvPr>
            <p:ph type="body" idx="1"/>
          </p:nvPr>
        </p:nvSpPr>
        <p:spPr>
          <a:xfrm>
            <a:off x="323850" y="1268413"/>
            <a:ext cx="7921625" cy="4525962"/>
          </a:xfrm>
        </p:spPr>
        <p:txBody>
          <a:bodyPr/>
          <a:lstStyle/>
          <a:p>
            <a:r>
              <a:rPr lang="hr-HR" sz="2000" dirty="0" smtClean="0"/>
              <a:t>Člankom 9. </a:t>
            </a:r>
            <a:r>
              <a:rPr lang="hr-HR" sz="2000" b="1" dirty="0" smtClean="0"/>
              <a:t>Europske povelje o odgoju i obrazovanju za demokratsko građanstvo i ljudska prava</a:t>
            </a:r>
            <a:r>
              <a:rPr lang="hr-HR" sz="2000" i="1" dirty="0" smtClean="0"/>
              <a:t> </a:t>
            </a:r>
            <a:r>
              <a:rPr lang="hr-HR" sz="2000" dirty="0" smtClean="0"/>
              <a:t>donesenoj na Konferenciji ministara odgoja i obrazovanja Vijeća Europe u Ljubljani 2010., utvrđuje se da su zemlje članice dužne osposobiti:</a:t>
            </a:r>
          </a:p>
          <a:p>
            <a:pPr lvl="1"/>
            <a:r>
              <a:rPr lang="hr-HR" sz="2000" b="1" dirty="0" smtClean="0"/>
              <a:t>sve učitelje i odgojno-obrazovne radnike</a:t>
            </a:r>
            <a:r>
              <a:rPr lang="hr-HR" sz="2000" dirty="0" smtClean="0"/>
              <a:t> za odgoj i obrazovanje za demokratsko građanstvo i ljudska prava </a:t>
            </a:r>
          </a:p>
          <a:p>
            <a:pPr lvl="1"/>
            <a:r>
              <a:rPr lang="hr-HR" sz="2000" dirty="0" smtClean="0"/>
              <a:t>tako da oni steknu </a:t>
            </a:r>
            <a:r>
              <a:rPr lang="hr-HR" sz="2000" b="1" dirty="0" smtClean="0"/>
              <a:t>temeljno znanje i razumijevanje toga područja</a:t>
            </a:r>
            <a:r>
              <a:rPr lang="hr-HR" sz="2000" dirty="0" smtClean="0"/>
              <a:t> </a:t>
            </a:r>
          </a:p>
          <a:p>
            <a:pPr lvl="1"/>
            <a:r>
              <a:rPr lang="hr-HR" sz="2000" dirty="0" smtClean="0"/>
              <a:t>te da su </a:t>
            </a:r>
            <a:r>
              <a:rPr lang="hr-HR" sz="2000" b="1" dirty="0" smtClean="0"/>
              <a:t>osposobljeni za upotrebu prikladnih metoda učenja i poučavanja</a:t>
            </a:r>
            <a:r>
              <a:rPr lang="hr-HR" sz="2000" dirty="0" smtClean="0"/>
              <a:t>.</a:t>
            </a:r>
          </a:p>
          <a:p>
            <a:pPr>
              <a:buFontTx/>
              <a:buNone/>
            </a:pPr>
            <a:endParaRPr lang="hr-HR" sz="2400" dirty="0" smtClean="0">
              <a:latin typeface="Times New Roman" pitchFamily="18" charset="0"/>
            </a:endParaRPr>
          </a:p>
        </p:txBody>
      </p:sp>
      <p:pic>
        <p:nvPicPr>
          <p:cNvPr id="37892" name="Picture 37" descr="Stick Figure Superhero Flying - PowerPoint Animation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945063"/>
            <a:ext cx="1619250" cy="191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0" y="6524625"/>
            <a:ext cx="2773363" cy="333375"/>
          </a:xfrm>
          <a:prstGeom prst="rect">
            <a:avLst/>
          </a:prstGeom>
          <a:solidFill>
            <a:schemeClr val="accent3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hr-HR" sz="1050" b="1" kern="0" dirty="0">
                <a:solidFill>
                  <a:srgbClr val="3333FF"/>
                </a:solidFill>
                <a:latin typeface="+mj-lt"/>
                <a:ea typeface="+mj-ea"/>
                <a:cs typeface="+mj-cs"/>
              </a:rPr>
              <a:t>KURIKULUM GRAĐANSKOG ODGOJA</a:t>
            </a:r>
            <a:endParaRPr lang="es-ES" sz="1050" kern="0" dirty="0"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>
          <a:xfrm>
            <a:off x="250825" y="188913"/>
            <a:ext cx="8229600" cy="954087"/>
          </a:xfrm>
        </p:spPr>
        <p:txBody>
          <a:bodyPr/>
          <a:lstStyle/>
          <a:p>
            <a:r>
              <a:rPr lang="hr-HR" sz="2800" b="1" dirty="0" smtClean="0">
                <a:solidFill>
                  <a:srgbClr val="3333FF"/>
                </a:solidFill>
                <a:cs typeface="Times New Roman" pitchFamily="18" charset="0"/>
              </a:rPr>
              <a:t>Vrjednovanje </a:t>
            </a:r>
            <a:r>
              <a:rPr lang="hr-HR" sz="2800" b="1" dirty="0" smtClean="0">
                <a:solidFill>
                  <a:srgbClr val="3333FF"/>
                </a:solidFill>
                <a:cs typeface="Times New Roman" pitchFamily="18" charset="0"/>
              </a:rPr>
              <a:t>postignuća učenika u </a:t>
            </a:r>
            <a:br>
              <a:rPr lang="hr-HR" sz="2800" b="1" dirty="0" smtClean="0">
                <a:solidFill>
                  <a:srgbClr val="3333FF"/>
                </a:solidFill>
                <a:cs typeface="Times New Roman" pitchFamily="18" charset="0"/>
              </a:rPr>
            </a:br>
            <a:r>
              <a:rPr lang="hr-HR" sz="2800" b="1" dirty="0" smtClean="0">
                <a:solidFill>
                  <a:srgbClr val="3333FF"/>
                </a:solidFill>
                <a:cs typeface="Times New Roman" pitchFamily="18" charset="0"/>
              </a:rPr>
              <a:t>razvoju građanske kompetencije</a:t>
            </a:r>
            <a:endParaRPr lang="hr-HR" sz="2800" dirty="0" smtClean="0">
              <a:solidFill>
                <a:srgbClr val="3333FF"/>
              </a:solidFill>
            </a:endParaRPr>
          </a:p>
        </p:txBody>
      </p:sp>
      <p:sp>
        <p:nvSpPr>
          <p:cNvPr id="39939" name="Content Placeholder 2"/>
          <p:cNvSpPr>
            <a:spLocks noGrp="1"/>
          </p:cNvSpPr>
          <p:nvPr>
            <p:ph idx="1"/>
          </p:nvPr>
        </p:nvSpPr>
        <p:spPr>
          <a:xfrm>
            <a:off x="395288" y="1700213"/>
            <a:ext cx="7777162" cy="4713287"/>
          </a:xfrm>
        </p:spPr>
        <p:txBody>
          <a:bodyPr/>
          <a:lstStyle/>
          <a:p>
            <a:pPr>
              <a:buFontTx/>
              <a:buNone/>
            </a:pPr>
            <a:r>
              <a:rPr lang="hr-HR" sz="2000" dirty="0" smtClean="0">
                <a:cs typeface="Times New Roman" pitchFamily="18" charset="0"/>
              </a:rPr>
              <a:t>     Kada se građanski odgoj i obrazovanje ostvaruje kao izborni ili redoviti predmet podliježe </a:t>
            </a:r>
            <a:r>
              <a:rPr lang="hr-HR" sz="2000" i="1" dirty="0" smtClean="0">
                <a:cs typeface="Times New Roman" pitchFamily="18" charset="0"/>
              </a:rPr>
              <a:t>Pravilniku o praćenju i ocjenjivanju odgojno-obrazovnih postignuća učenika u osnovnoj i srednjoj školi.</a:t>
            </a:r>
            <a:r>
              <a:rPr lang="hr-HR" sz="2000" b="1" dirty="0" smtClean="0">
                <a:cs typeface="Times New Roman" pitchFamily="18" charset="0"/>
              </a:rPr>
              <a:t>    </a:t>
            </a:r>
          </a:p>
          <a:p>
            <a:pPr>
              <a:buFontTx/>
              <a:buNone/>
            </a:pPr>
            <a:endParaRPr lang="hr-HR" sz="2000" b="1" dirty="0" smtClean="0">
              <a:cs typeface="Times New Roman" pitchFamily="18" charset="0"/>
            </a:endParaRPr>
          </a:p>
          <a:p>
            <a:pPr>
              <a:buFontTx/>
              <a:buNone/>
            </a:pPr>
            <a:r>
              <a:rPr lang="hr-HR" sz="2000" b="1" dirty="0" smtClean="0">
                <a:cs typeface="Times New Roman" pitchFamily="18" charset="0"/>
              </a:rPr>
              <a:t>Elementi ocjenjivanja su: </a:t>
            </a:r>
          </a:p>
          <a:p>
            <a:pPr>
              <a:buFontTx/>
              <a:buNone/>
            </a:pPr>
            <a:endParaRPr lang="hr-HR" sz="2000" dirty="0" smtClean="0">
              <a:cs typeface="Times New Roman" pitchFamily="18" charset="0"/>
            </a:endParaRPr>
          </a:p>
          <a:p>
            <a:r>
              <a:rPr lang="hr-HR" sz="2000" b="1" dirty="0" smtClean="0">
                <a:cs typeface="Times New Roman" pitchFamily="18" charset="0"/>
              </a:rPr>
              <a:t>Činjenično znanje i razumijevanje (znanje </a:t>
            </a:r>
            <a:r>
              <a:rPr lang="hr-HR" sz="2000" b="1" i="1" dirty="0" smtClean="0">
                <a:cs typeface="Times New Roman" pitchFamily="18" charset="0"/>
              </a:rPr>
              <a:t>što i </a:t>
            </a:r>
            <a:r>
              <a:rPr lang="hr-HR" sz="2000" b="1" dirty="0" smtClean="0">
                <a:cs typeface="Times New Roman" pitchFamily="18" charset="0"/>
              </a:rPr>
              <a:t>znanje</a:t>
            </a:r>
            <a:r>
              <a:rPr lang="hr-HR" sz="2000" b="1" i="1" dirty="0" smtClean="0">
                <a:cs typeface="Times New Roman" pitchFamily="18" charset="0"/>
              </a:rPr>
              <a:t> zašto</a:t>
            </a:r>
            <a:r>
              <a:rPr lang="hr-HR" sz="2000" b="1" dirty="0" smtClean="0">
                <a:cs typeface="Times New Roman" pitchFamily="18" charset="0"/>
              </a:rPr>
              <a:t>): </a:t>
            </a:r>
            <a:r>
              <a:rPr lang="hr-HR" sz="2000" dirty="0" smtClean="0">
                <a:cs typeface="Times New Roman" pitchFamily="18" charset="0"/>
              </a:rPr>
              <a:t>razumijevanje pojmova, </a:t>
            </a:r>
            <a:r>
              <a:rPr lang="hr-HR" sz="2000" dirty="0" smtClean="0">
                <a:cs typeface="Times New Roman" pitchFamily="18" charset="0"/>
              </a:rPr>
              <a:t>vrjednota</a:t>
            </a:r>
            <a:r>
              <a:rPr lang="hr-HR" sz="2000" dirty="0" smtClean="0">
                <a:cs typeface="Times New Roman" pitchFamily="18" charset="0"/>
              </a:rPr>
              <a:t>, procesa, institucija i zakonitosti koje čine temelj aktivnog i odgovornog građanstva; potvrđuje se imenovanjem, određivanjem, opisivanjem, analizom, tumačenjem, usporedbom, </a:t>
            </a:r>
            <a:r>
              <a:rPr lang="hr-HR" sz="2000" dirty="0" smtClean="0">
                <a:cs typeface="Times New Roman" pitchFamily="18" charset="0"/>
              </a:rPr>
              <a:t>vrjednovanjem </a:t>
            </a:r>
            <a:r>
              <a:rPr lang="hr-HR" sz="2000" dirty="0" smtClean="0">
                <a:cs typeface="Times New Roman" pitchFamily="18" charset="0"/>
              </a:rPr>
              <a:t>i zaključivanjem;</a:t>
            </a:r>
          </a:p>
          <a:p>
            <a:pPr>
              <a:buFontTx/>
              <a:buNone/>
            </a:pPr>
            <a:r>
              <a:rPr lang="hr-HR" sz="2000" b="1" dirty="0" smtClean="0">
                <a:cs typeface="Times New Roman" pitchFamily="18" charset="0"/>
              </a:rPr>
              <a:t>	</a:t>
            </a:r>
            <a:endParaRPr lang="hr-HR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Content Placeholder 2"/>
          <p:cNvSpPr>
            <a:spLocks noGrp="1"/>
          </p:cNvSpPr>
          <p:nvPr>
            <p:ph idx="1"/>
          </p:nvPr>
        </p:nvSpPr>
        <p:spPr>
          <a:xfrm>
            <a:off x="457200" y="549275"/>
            <a:ext cx="7643192" cy="5576888"/>
          </a:xfrm>
        </p:spPr>
        <p:txBody>
          <a:bodyPr/>
          <a:lstStyle/>
          <a:p>
            <a:r>
              <a:rPr lang="hr-HR" sz="2000" b="1" dirty="0" smtClean="0">
                <a:cs typeface="Times New Roman" pitchFamily="18" charset="0"/>
              </a:rPr>
              <a:t>Provedbeno znanje (znanje </a:t>
            </a:r>
            <a:r>
              <a:rPr lang="hr-HR" sz="2000" b="1" i="1" dirty="0" smtClean="0">
                <a:cs typeface="Times New Roman" pitchFamily="18" charset="0"/>
              </a:rPr>
              <a:t>kako</a:t>
            </a:r>
            <a:r>
              <a:rPr lang="hr-HR" sz="2000" b="1" dirty="0" smtClean="0">
                <a:cs typeface="Times New Roman" pitchFamily="18" charset="0"/>
              </a:rPr>
              <a:t>): </a:t>
            </a:r>
            <a:r>
              <a:rPr lang="hr-HR" sz="2000" dirty="0" smtClean="0">
                <a:cs typeface="Times New Roman" pitchFamily="18" charset="0"/>
              </a:rPr>
              <a:t>razvoj i primjena građanskih vještina i sposobnosti prilikom rješavanja problema koji spadaju u područje aktivnog i odgovornog građanstva; potvrđuje se uspješnom primjenom stečenih ili inovativnih znanja i vještina u konkretnoj situaciji;</a:t>
            </a:r>
          </a:p>
          <a:p>
            <a:pPr>
              <a:buFontTx/>
              <a:buNone/>
            </a:pPr>
            <a:endParaRPr lang="hr-HR" sz="2000" dirty="0" smtClean="0">
              <a:cs typeface="Times New Roman" pitchFamily="18" charset="0"/>
            </a:endParaRPr>
          </a:p>
          <a:p>
            <a:r>
              <a:rPr lang="hr-HR" sz="2000" b="1" dirty="0" smtClean="0">
                <a:cs typeface="Times New Roman" pitchFamily="18" charset="0"/>
              </a:rPr>
              <a:t>Vrijednosno usmjerenje</a:t>
            </a:r>
            <a:r>
              <a:rPr lang="hr-HR" sz="2000" dirty="0" smtClean="0">
                <a:cs typeface="Times New Roman" pitchFamily="18" charset="0"/>
              </a:rPr>
              <a:t> – razumijevanje i prihvaćanje </a:t>
            </a:r>
            <a:r>
              <a:rPr lang="hr-HR" sz="2000" dirty="0" smtClean="0">
                <a:cs typeface="Times New Roman" pitchFamily="18" charset="0"/>
              </a:rPr>
              <a:t>vrjednota </a:t>
            </a:r>
            <a:r>
              <a:rPr lang="hr-HR" sz="2000" dirty="0" smtClean="0">
                <a:cs typeface="Times New Roman" pitchFamily="18" charset="0"/>
              </a:rPr>
              <a:t>koje čine temelj aktivnog i odgovornog građanstva; potvrđuje se odgovarajućim obrascima ponašanja</a:t>
            </a:r>
            <a:r>
              <a:rPr lang="hr-HR" sz="2400" dirty="0" smtClean="0">
                <a:cs typeface="Times New Roman" pitchFamily="18" charset="0"/>
              </a:rPr>
              <a:t>.  </a:t>
            </a:r>
          </a:p>
          <a:p>
            <a:pPr>
              <a:buFontTx/>
              <a:buNone/>
            </a:pPr>
            <a:endParaRPr lang="hr-HR" sz="2400" dirty="0" smtClean="0">
              <a:cs typeface="Times New Roman" pitchFamily="18" charset="0"/>
            </a:endParaRPr>
          </a:p>
          <a:p>
            <a:pPr>
              <a:buFontTx/>
              <a:buNone/>
            </a:pPr>
            <a:r>
              <a:rPr lang="hr-HR" sz="1800" dirty="0" smtClean="0">
                <a:cs typeface="Times New Roman" pitchFamily="18" charset="0"/>
              </a:rPr>
              <a:t>    (Sve tri dimenzije znanja u GOO-u  tijesno  su povezane, međusobno su ovisne i vode razvoju građanske kompetencije ukoliko se taj proces </a:t>
            </a:r>
          </a:p>
          <a:p>
            <a:pPr>
              <a:buFontTx/>
              <a:buNone/>
            </a:pPr>
            <a:r>
              <a:rPr lang="hr-HR" sz="1800" dirty="0" smtClean="0">
                <a:cs typeface="Times New Roman" pitchFamily="18" charset="0"/>
              </a:rPr>
              <a:t>    zbiva u odgovarajućem okolišu učenja  - demokratska kultura razreda i škole te otvorenost i suradnja s lokalnom zajednicom)</a:t>
            </a:r>
            <a:r>
              <a:rPr lang="hr-HR" sz="1800" i="1" dirty="0" smtClean="0">
                <a:cs typeface="Times New Roman" pitchFamily="18" charset="0"/>
              </a:rPr>
              <a:t>. </a:t>
            </a:r>
            <a:endParaRPr lang="hr-HR" sz="1800" dirty="0" smtClean="0">
              <a:cs typeface="Times New Roman" pitchFamily="18" charset="0"/>
            </a:endParaRPr>
          </a:p>
          <a:p>
            <a:endParaRPr lang="hr-HR" dirty="0" smtClean="0"/>
          </a:p>
        </p:txBody>
      </p:sp>
      <p:pic>
        <p:nvPicPr>
          <p:cNvPr id="38915" name="Picture 17" descr="Puzzled House Workers - PowerPoint Animation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305425"/>
            <a:ext cx="140335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0" y="6524625"/>
            <a:ext cx="2773363" cy="333375"/>
          </a:xfrm>
          <a:prstGeom prst="rect">
            <a:avLst/>
          </a:prstGeom>
          <a:solidFill>
            <a:schemeClr val="accent3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hr-HR" sz="1050" b="1" kern="0" dirty="0" smtClean="0">
                <a:solidFill>
                  <a:srgbClr val="3333FF"/>
                </a:solidFill>
                <a:latin typeface="+mj-lt"/>
                <a:ea typeface="+mj-ea"/>
                <a:cs typeface="+mj-cs"/>
              </a:rPr>
              <a:t>KURIKUL </a:t>
            </a:r>
            <a:r>
              <a:rPr lang="hr-HR" sz="1050" b="1" kern="0" dirty="0">
                <a:solidFill>
                  <a:srgbClr val="3333FF"/>
                </a:solidFill>
                <a:latin typeface="+mj-lt"/>
                <a:ea typeface="+mj-ea"/>
                <a:cs typeface="+mj-cs"/>
              </a:rPr>
              <a:t>GRAĐANSKOG ODGOJA</a:t>
            </a:r>
            <a:endParaRPr lang="es-ES" sz="1050" kern="0" dirty="0"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/>
          </p:cNvSpPr>
          <p:nvPr>
            <p:ph type="title"/>
          </p:nvPr>
        </p:nvSpPr>
        <p:spPr>
          <a:xfrm>
            <a:off x="250825" y="274638"/>
            <a:ext cx="8642350" cy="1143000"/>
          </a:xfrm>
        </p:spPr>
        <p:txBody>
          <a:bodyPr/>
          <a:lstStyle/>
          <a:p>
            <a:pPr>
              <a:defRPr/>
            </a:pPr>
            <a:r>
              <a:rPr lang="hr-HR" sz="3200" dirty="0" smtClean="0">
                <a:latin typeface="Times New Roman" pitchFamily="18" charset="0"/>
              </a:rPr>
              <a:t>  </a:t>
            </a:r>
            <a:r>
              <a:rPr lang="hr-HR" sz="2400" b="1" dirty="0" smtClean="0">
                <a:solidFill>
                  <a:srgbClr val="3333FF"/>
                </a:solidFill>
                <a:latin typeface="+mn-lt"/>
              </a:rPr>
              <a:t>Građanski odgoj i obrazovanje - jedan od </a:t>
            </a:r>
            <a:r>
              <a:rPr lang="hr-HR" sz="2400" b="1" dirty="0" smtClean="0">
                <a:solidFill>
                  <a:srgbClr val="3333FF"/>
                </a:solidFill>
                <a:latin typeface="+mn-lt"/>
              </a:rPr>
              <a:t>europskih </a:t>
            </a:r>
            <a:r>
              <a:rPr lang="hr-HR" sz="2400" b="1" dirty="0" smtClean="0">
                <a:solidFill>
                  <a:srgbClr val="3333FF"/>
                </a:solidFill>
                <a:latin typeface="+mn-lt"/>
              </a:rPr>
              <a:t>indikatora razvoja odgojno-obrazovnih sustava</a:t>
            </a:r>
          </a:p>
        </p:txBody>
      </p:sp>
      <p:sp>
        <p:nvSpPr>
          <p:cNvPr id="40963" name="Rectangle 3"/>
          <p:cNvSpPr>
            <a:spLocks noGrp="1"/>
          </p:cNvSpPr>
          <p:nvPr>
            <p:ph type="body" idx="1"/>
          </p:nvPr>
        </p:nvSpPr>
        <p:spPr>
          <a:xfrm>
            <a:off x="539750" y="1628775"/>
            <a:ext cx="7848600" cy="40322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hr-HR" sz="2000" dirty="0" smtClean="0"/>
              <a:t>Napredak u provođenju strateškog europskog okvira za razvoj odgoja i obrazovanja prati se kroz sljedeće indikatore:</a:t>
            </a:r>
          </a:p>
          <a:p>
            <a:pPr>
              <a:lnSpc>
                <a:spcPct val="80000"/>
              </a:lnSpc>
              <a:buFontTx/>
              <a:buNone/>
            </a:pPr>
            <a:endParaRPr lang="hr-HR" sz="2000" dirty="0" smtClean="0"/>
          </a:p>
          <a:p>
            <a:pPr lvl="1">
              <a:lnSpc>
                <a:spcPct val="80000"/>
              </a:lnSpc>
              <a:buFont typeface="Wingdings" pitchFamily="2" charset="2"/>
              <a:buChar char="§"/>
            </a:pPr>
            <a:r>
              <a:rPr lang="hr-HR" sz="2000" dirty="0" smtClean="0"/>
              <a:t>Služi </a:t>
            </a:r>
            <a:r>
              <a:rPr lang="hr-HR" sz="2000" dirty="0" smtClean="0"/>
              <a:t>li ekonomska kriza </a:t>
            </a:r>
            <a:r>
              <a:rPr lang="hr-HR" sz="2000" dirty="0" smtClean="0"/>
              <a:t>da </a:t>
            </a:r>
            <a:r>
              <a:rPr lang="hr-HR" sz="2000" dirty="0" smtClean="0"/>
              <a:t>bi se ubrzale reforme koje pružaju odgovor na osnovne gospodarske i društvene promjene?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§"/>
            </a:pPr>
            <a:r>
              <a:rPr lang="hr-HR" sz="2000" dirty="0" smtClean="0"/>
              <a:t>Pruža li se dovoljna potpora učiteljima u razvoju njihovih kompetencija?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§"/>
            </a:pPr>
            <a:r>
              <a:rPr lang="hr-HR" sz="2000" dirty="0" smtClean="0"/>
              <a:t>Je li osuvremenjeno visoko obrazovanje?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§"/>
            </a:pPr>
            <a:r>
              <a:rPr lang="hr-HR" sz="2000" dirty="0" smtClean="0"/>
              <a:t>Postoji li nacionalna strategija za cjeloživotno učenje?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§"/>
            </a:pPr>
            <a:r>
              <a:rPr lang="hr-HR" sz="2000" dirty="0" smtClean="0"/>
              <a:t>Jesu li provedene reforme koje strukovno obrazovanje čine privlačnijim i bolje prilagođenim potrebama tržišta?</a:t>
            </a:r>
          </a:p>
          <a:p>
            <a:pPr lvl="1">
              <a:lnSpc>
                <a:spcPct val="80000"/>
              </a:lnSpc>
            </a:pPr>
            <a:endParaRPr lang="hr-HR" sz="2400" dirty="0" smtClean="0">
              <a:latin typeface="Times New Roman" pitchFamily="18" charset="0"/>
            </a:endParaRPr>
          </a:p>
        </p:txBody>
      </p:sp>
      <p:sp>
        <p:nvSpPr>
          <p:cNvPr id="40964" name="AutoShape 5" descr="3D Figure Gives Thumbs Up - PowerPoint Animation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40965" name="AutoShape 7" descr="3D Figure Gives Thumbs Up - PowerPoint Animation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40966" name="AutoShape 9" descr="3D Figure Gives Thumbs Up Powerpoint animation">
            <a:hlinkClick r:id="rId4"/>
          </p:cNvPr>
          <p:cNvSpPr>
            <a:spLocks noChangeAspect="1" noChangeArrowheads="1"/>
          </p:cNvSpPr>
          <p:nvPr/>
        </p:nvSpPr>
        <p:spPr bwMode="auto">
          <a:xfrm>
            <a:off x="155575" y="-503238"/>
            <a:ext cx="1047750" cy="1047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40967" name="AutoShape 11" descr="3D Figure Gives Thumbs Up Powerpoint animation">
            <a:hlinkClick r:id="rId4"/>
          </p:cNvPr>
          <p:cNvSpPr>
            <a:spLocks noChangeAspect="1" noChangeArrowheads="1"/>
          </p:cNvSpPr>
          <p:nvPr/>
        </p:nvSpPr>
        <p:spPr bwMode="auto">
          <a:xfrm>
            <a:off x="155575" y="-503238"/>
            <a:ext cx="1047750" cy="1047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40968" name="AutoShape 13" descr="Look Who Has An Idea Powerpoint animation">
            <a:hlinkClick r:id="rId5"/>
          </p:cNvPr>
          <p:cNvSpPr>
            <a:spLocks noChangeAspect="1" noChangeArrowheads="1"/>
          </p:cNvSpPr>
          <p:nvPr/>
        </p:nvSpPr>
        <p:spPr bwMode="auto">
          <a:xfrm>
            <a:off x="155575" y="-503238"/>
            <a:ext cx="1047750" cy="1047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hr-HR"/>
          </a:p>
        </p:txBody>
      </p:sp>
      <p:pic>
        <p:nvPicPr>
          <p:cNvPr id="40969" name="Picture 5" descr="Brainstorming Conference  Powerpoint animation">
            <a:hlinkClick r:id="rId6"/>
          </p:cNvPr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5445125"/>
            <a:ext cx="1403350" cy="141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0" y="6524625"/>
            <a:ext cx="2773363" cy="333375"/>
          </a:xfrm>
          <a:prstGeom prst="rect">
            <a:avLst/>
          </a:prstGeom>
          <a:solidFill>
            <a:schemeClr val="accent3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hr-HR" sz="1050" b="1" kern="0" dirty="0" smtClean="0">
                <a:solidFill>
                  <a:srgbClr val="3333FF"/>
                </a:solidFill>
                <a:latin typeface="+mj-lt"/>
                <a:ea typeface="+mj-ea"/>
                <a:cs typeface="+mj-cs"/>
              </a:rPr>
              <a:t>KURIKUL </a:t>
            </a:r>
            <a:r>
              <a:rPr lang="hr-HR" sz="1050" b="1" kern="0" dirty="0">
                <a:solidFill>
                  <a:srgbClr val="3333FF"/>
                </a:solidFill>
                <a:latin typeface="+mj-lt"/>
                <a:ea typeface="+mj-ea"/>
                <a:cs typeface="+mj-cs"/>
              </a:rPr>
              <a:t>GRAĐANSKOG ODGOJA</a:t>
            </a:r>
            <a:endParaRPr lang="es-ES" sz="1050" kern="0" dirty="0"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Grp="1"/>
          </p:cNvSpPr>
          <p:nvPr>
            <p:ph type="body" idx="1"/>
          </p:nvPr>
        </p:nvSpPr>
        <p:spPr>
          <a:xfrm>
            <a:off x="395288" y="333375"/>
            <a:ext cx="8229600" cy="5903913"/>
          </a:xfrm>
        </p:spPr>
        <p:txBody>
          <a:bodyPr/>
          <a:lstStyle/>
          <a:p>
            <a:pPr lvl="1">
              <a:lnSpc>
                <a:spcPct val="80000"/>
              </a:lnSpc>
            </a:pPr>
            <a:endParaRPr lang="hr-HR" sz="1600" b="1" dirty="0" smtClean="0">
              <a:latin typeface="Times New Roman" pitchFamily="18" charset="0"/>
            </a:endParaRPr>
          </a:p>
          <a:p>
            <a:pPr lvl="1">
              <a:lnSpc>
                <a:spcPct val="80000"/>
              </a:lnSpc>
              <a:buFont typeface="Wingdings" pitchFamily="2" charset="2"/>
              <a:buChar char="§"/>
            </a:pPr>
            <a:r>
              <a:rPr lang="hr-HR" sz="2000" dirty="0" smtClean="0"/>
              <a:t>Uvode li se novi oblici organiziranog učenja?</a:t>
            </a:r>
          </a:p>
          <a:p>
            <a:pPr lvl="1">
              <a:lnSpc>
                <a:spcPct val="80000"/>
              </a:lnSpc>
              <a:buFontTx/>
              <a:buNone/>
            </a:pPr>
            <a:endParaRPr lang="hr-HR" sz="2000" dirty="0" smtClean="0"/>
          </a:p>
          <a:p>
            <a:pPr lvl="1">
              <a:lnSpc>
                <a:spcPct val="80000"/>
              </a:lnSpc>
              <a:buFont typeface="Wingdings" pitchFamily="2" charset="2"/>
              <a:buChar char="§"/>
            </a:pPr>
            <a:r>
              <a:rPr lang="hr-HR" sz="2000" dirty="0" smtClean="0"/>
              <a:t>Je li je izvršena takva promjena u obrazovanju koja omogućava da svi učenici imaju koristi od inovativnih obrazovnih pristupa uključujući učenike s teškoćama, učenike u strukovnom obrazovanju i učenike u obrazovanju odraslih?</a:t>
            </a:r>
          </a:p>
          <a:p>
            <a:pPr lvl="1">
              <a:lnSpc>
                <a:spcPct val="80000"/>
              </a:lnSpc>
              <a:buFontTx/>
              <a:buNone/>
            </a:pPr>
            <a:endParaRPr lang="hr-HR" sz="2000" dirty="0" smtClean="0"/>
          </a:p>
          <a:p>
            <a:pPr lvl="1">
              <a:lnSpc>
                <a:spcPct val="80000"/>
              </a:lnSpc>
              <a:buFont typeface="Wingdings" pitchFamily="2" charset="2"/>
              <a:buChar char="§"/>
            </a:pPr>
            <a:r>
              <a:rPr lang="hr-HR" sz="2000" b="1" dirty="0" smtClean="0">
                <a:solidFill>
                  <a:schemeClr val="hlink"/>
                </a:solidFill>
              </a:rPr>
              <a:t>Jesu li </a:t>
            </a:r>
            <a:r>
              <a:rPr lang="hr-HR" sz="2000" b="1" dirty="0" smtClean="0">
                <a:solidFill>
                  <a:schemeClr val="hlink"/>
                </a:solidFill>
              </a:rPr>
              <a:t>ključne </a:t>
            </a:r>
            <a:r>
              <a:rPr lang="hr-HR" sz="2000" b="1" dirty="0" smtClean="0">
                <a:solidFill>
                  <a:schemeClr val="hlink"/>
                </a:solidFill>
              </a:rPr>
              <a:t>kompetencije postale više značajne i vidljive u </a:t>
            </a:r>
            <a:r>
              <a:rPr lang="hr-HR" sz="2000" b="1" dirty="0" smtClean="0">
                <a:solidFill>
                  <a:schemeClr val="hlink"/>
                </a:solidFill>
              </a:rPr>
              <a:t>kurikulu?</a:t>
            </a:r>
            <a:endParaRPr lang="hr-HR" sz="2000" b="1" dirty="0" smtClean="0">
              <a:solidFill>
                <a:schemeClr val="hlink"/>
              </a:solidFill>
            </a:endParaRPr>
          </a:p>
          <a:p>
            <a:pPr lvl="1">
              <a:lnSpc>
                <a:spcPct val="80000"/>
              </a:lnSpc>
              <a:buFontTx/>
              <a:buNone/>
            </a:pPr>
            <a:endParaRPr lang="hr-HR" sz="2000" dirty="0" smtClean="0">
              <a:solidFill>
                <a:schemeClr val="hlink"/>
              </a:solidFill>
            </a:endParaRPr>
          </a:p>
          <a:p>
            <a:pPr lvl="1">
              <a:lnSpc>
                <a:spcPct val="80000"/>
              </a:lnSpc>
              <a:buFont typeface="Wingdings" pitchFamily="2" charset="2"/>
              <a:buChar char="§"/>
            </a:pPr>
            <a:r>
              <a:rPr lang="hr-HR" sz="2000" dirty="0" smtClean="0"/>
              <a:t>Tretiraju li se ključne kompetencije vezane za tradicionalne predmete (hrvatski jezik, strani jezik, matematika i prirodoslovlje) više na </a:t>
            </a:r>
            <a:r>
              <a:rPr lang="hr-HR" sz="2000" dirty="0" smtClean="0"/>
              <a:t>međupredmetan način </a:t>
            </a:r>
            <a:r>
              <a:rPr lang="hr-HR" sz="2000" dirty="0" smtClean="0"/>
              <a:t>s više naglaska na razvoj životnih vještina i pozitivnih vrijednosti zajedno sa znanjem te većom primjenom u stvarnom životu?</a:t>
            </a:r>
          </a:p>
          <a:p>
            <a:pPr lvl="1">
              <a:lnSpc>
                <a:spcPct val="80000"/>
              </a:lnSpc>
              <a:buFontTx/>
              <a:buNone/>
            </a:pPr>
            <a:endParaRPr lang="hr-HR" sz="2400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hr-HR" sz="2000" dirty="0" smtClean="0"/>
          </a:p>
        </p:txBody>
      </p:sp>
      <p:pic>
        <p:nvPicPr>
          <p:cNvPr id="41987" name="Picture 29" descr="Drawing Light Bulb With Pen - Presentation Clipart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229225"/>
            <a:ext cx="1547813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6524625"/>
            <a:ext cx="2773363" cy="333375"/>
          </a:xfrm>
          <a:prstGeom prst="rect">
            <a:avLst/>
          </a:prstGeom>
          <a:solidFill>
            <a:schemeClr val="accent3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hr-HR" sz="1050" b="1" kern="0" dirty="0" smtClean="0">
                <a:solidFill>
                  <a:srgbClr val="3333FF"/>
                </a:solidFill>
                <a:latin typeface="+mj-lt"/>
                <a:ea typeface="+mj-ea"/>
                <a:cs typeface="+mj-cs"/>
              </a:rPr>
              <a:t>KURIKUL </a:t>
            </a:r>
            <a:r>
              <a:rPr lang="hr-HR" sz="1050" b="1" kern="0" dirty="0">
                <a:solidFill>
                  <a:srgbClr val="3333FF"/>
                </a:solidFill>
                <a:latin typeface="+mj-lt"/>
                <a:ea typeface="+mj-ea"/>
                <a:cs typeface="+mj-cs"/>
              </a:rPr>
              <a:t>GRAĐANSKOG ODGOJA</a:t>
            </a:r>
            <a:endParaRPr lang="es-ES" sz="1050" kern="0" dirty="0"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r>
              <a:rPr lang="hr-HR" sz="4000" smtClean="0"/>
              <a:t>www.azoo.hr</a:t>
            </a:r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>
          <a:xfrm>
            <a:off x="457200" y="1196975"/>
            <a:ext cx="8229600" cy="4929188"/>
          </a:xfrm>
        </p:spPr>
        <p:txBody>
          <a:bodyPr/>
          <a:lstStyle/>
          <a:p>
            <a:r>
              <a:rPr lang="vi-VN" sz="2000" b="1" dirty="0" smtClean="0">
                <a:hlinkClick r:id="rId2"/>
              </a:rPr>
              <a:t>Kurikul </a:t>
            </a:r>
            <a:r>
              <a:rPr lang="vi-VN" sz="2000" b="1" dirty="0" smtClean="0">
                <a:hlinkClick r:id="rId2"/>
              </a:rPr>
              <a:t>građanskog odgoja i obrazovanja </a:t>
            </a:r>
            <a:endParaRPr lang="hr-HR" sz="2000" b="1" dirty="0" smtClean="0"/>
          </a:p>
          <a:p>
            <a:pPr>
              <a:buFontTx/>
              <a:buNone/>
            </a:pPr>
            <a:r>
              <a:rPr lang="hr-HR" sz="2000" dirty="0" smtClean="0"/>
              <a:t>       (MZOŠ, AZOO – kolovoz 2012.)</a:t>
            </a:r>
            <a:endParaRPr lang="vi-VN" sz="2000" b="1" dirty="0" smtClean="0"/>
          </a:p>
          <a:p>
            <a:r>
              <a:rPr lang="vi-VN" sz="2000" b="1" dirty="0" smtClean="0"/>
              <a:t>ODLUK</a:t>
            </a:r>
            <a:r>
              <a:rPr lang="hr-HR" sz="2000" b="1" dirty="0" smtClean="0"/>
              <a:t>A </a:t>
            </a:r>
            <a:r>
              <a:rPr lang="vi-VN" sz="2000" b="1" dirty="0" smtClean="0"/>
              <a:t>o eksperimentalnoj provedbi i praćenju provedbe </a:t>
            </a:r>
            <a:r>
              <a:rPr lang="vi-VN" sz="2000" b="1" dirty="0" smtClean="0"/>
              <a:t>Kurikul</a:t>
            </a:r>
            <a:r>
              <a:rPr lang="hr-HR" sz="2000" b="1" dirty="0" smtClean="0"/>
              <a:t>a</a:t>
            </a:r>
            <a:r>
              <a:rPr lang="vi-VN" sz="2000" b="1" dirty="0" smtClean="0"/>
              <a:t> </a:t>
            </a:r>
            <a:r>
              <a:rPr lang="vi-VN" sz="2000" b="1" dirty="0" smtClean="0"/>
              <a:t>građanskoga odgoja i obrazovanja u dvanaest osnovnih i srednjih škola, u 2012./2013. i 2013./2014. školskoj godini</a:t>
            </a:r>
            <a:endParaRPr lang="hr-HR" sz="2000" b="1" dirty="0" smtClean="0"/>
          </a:p>
          <a:p>
            <a:pPr>
              <a:buFontTx/>
              <a:buNone/>
            </a:pPr>
            <a:r>
              <a:rPr lang="hr-HR" sz="2000" dirty="0" smtClean="0"/>
              <a:t>     </a:t>
            </a:r>
            <a:r>
              <a:rPr lang="vi-VN" sz="1800" i="1" dirty="0" smtClean="0"/>
              <a:t>Na temelju članka 39. Zakona o sustavu državne uprave ("Narodne novine", broj 150/2011.) i članka 29. Zakona o odgoju i obrazovanju u osnovnoj i srednjoj školi ("Narodne novine", broj 87/08., 86/09., 92/10., 105/10., 90/11., 16/12., 86/12.),</a:t>
            </a:r>
          </a:p>
          <a:p>
            <a:r>
              <a:rPr lang="vi-VN" sz="2000" b="1" dirty="0" smtClean="0">
                <a:hlinkClick r:id="rId3"/>
              </a:rPr>
              <a:t>Osnovne odrednice i smjernice za implementaciju </a:t>
            </a:r>
            <a:r>
              <a:rPr lang="vi-VN" sz="2000" b="1" dirty="0" smtClean="0">
                <a:hlinkClick r:id="rId3"/>
              </a:rPr>
              <a:t>Kurikul</a:t>
            </a:r>
            <a:r>
              <a:rPr lang="hr-HR" sz="2000" b="1" dirty="0" smtClean="0">
                <a:hlinkClick r:id="rId3"/>
              </a:rPr>
              <a:t>a</a:t>
            </a:r>
            <a:r>
              <a:rPr lang="vi-VN" sz="2000" b="1" dirty="0" smtClean="0">
                <a:hlinkClick r:id="rId3"/>
              </a:rPr>
              <a:t> </a:t>
            </a:r>
            <a:r>
              <a:rPr lang="vi-VN" sz="2000" b="1" dirty="0" smtClean="0">
                <a:hlinkClick r:id="rId3"/>
              </a:rPr>
              <a:t>građanskog odgoja i obrazovanja</a:t>
            </a:r>
            <a:endParaRPr lang="hr-HR" sz="2000" b="1" dirty="0" smtClean="0"/>
          </a:p>
          <a:p>
            <a:r>
              <a:rPr lang="hr-HR" sz="2000" b="1" dirty="0" smtClean="0"/>
              <a:t>Priručnik za nastavnike</a:t>
            </a:r>
          </a:p>
          <a:p>
            <a:r>
              <a:rPr lang="hr-HR" sz="2000" b="1" dirty="0" smtClean="0"/>
              <a:t>Stručno usavršavanje učitelja/nastavnika</a:t>
            </a:r>
          </a:p>
          <a:p>
            <a:pPr>
              <a:buFontTx/>
              <a:buNone/>
            </a:pPr>
            <a:endParaRPr lang="hr-HR" sz="2000" b="1" dirty="0" smtClean="0"/>
          </a:p>
          <a:p>
            <a:endParaRPr lang="hr-HR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z="3600" b="1" smtClean="0">
                <a:solidFill>
                  <a:srgbClr val="3333FF"/>
                </a:solidFill>
              </a:rPr>
              <a:t>Temeljna postavka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250825" y="1557338"/>
            <a:ext cx="7921625" cy="4525962"/>
          </a:xfrm>
        </p:spPr>
        <p:txBody>
          <a:bodyPr/>
          <a:lstStyle/>
          <a:p>
            <a:pPr algn="just"/>
            <a:r>
              <a:rPr lang="vi-VN" sz="2400" dirty="0" smtClean="0"/>
              <a:t>Učenik nije</a:t>
            </a:r>
            <a:r>
              <a:rPr lang="hr-HR" sz="2400" dirty="0" smtClean="0"/>
              <a:t> samo</a:t>
            </a:r>
            <a:r>
              <a:rPr lang="vi-VN" sz="2400" dirty="0" smtClean="0"/>
              <a:t> dijete, nego građanin sa svojim dužnostima, odgovornostima, pravima te</a:t>
            </a:r>
            <a:r>
              <a:rPr lang="hr-HR" sz="2400" dirty="0" smtClean="0"/>
              <a:t> </a:t>
            </a:r>
            <a:r>
              <a:rPr lang="vi-VN" sz="2400" dirty="0" smtClean="0"/>
              <a:t>obvezama</a:t>
            </a:r>
            <a:r>
              <a:rPr lang="hr-HR" sz="2400" dirty="0" smtClean="0"/>
              <a:t>.</a:t>
            </a:r>
          </a:p>
          <a:p>
            <a:pPr algn="just">
              <a:buFontTx/>
              <a:buNone/>
            </a:pPr>
            <a:endParaRPr lang="vi-VN" sz="2400" dirty="0" smtClean="0"/>
          </a:p>
          <a:p>
            <a:pPr algn="just"/>
            <a:r>
              <a:rPr lang="vi-VN" sz="2400" b="1" dirty="0" smtClean="0">
                <a:solidFill>
                  <a:srgbClr val="002060"/>
                </a:solidFill>
              </a:rPr>
              <a:t>Građanski odgoj treba pridon</a:t>
            </a:r>
            <a:r>
              <a:rPr lang="hr-HR" sz="2400" b="1" dirty="0" smtClean="0">
                <a:solidFill>
                  <a:srgbClr val="002060"/>
                </a:solidFill>
              </a:rPr>
              <a:t>i</a:t>
            </a:r>
            <a:r>
              <a:rPr lang="vi-VN" sz="2400" b="1" dirty="0" smtClean="0">
                <a:solidFill>
                  <a:srgbClr val="002060"/>
                </a:solidFill>
              </a:rPr>
              <a:t>jeti osposobljenosti učenika za aktivno i učinkovito obavljanje građanske uloge koja potiče na aktivno i učinkovito sudjelovanje u razvoju demokratskih odnosa u školi, lokalnoj zajednici i društvu</a:t>
            </a:r>
            <a:r>
              <a:rPr lang="hr-HR" sz="2400" b="1" dirty="0" smtClean="0">
                <a:solidFill>
                  <a:srgbClr val="002060"/>
                </a:solidFill>
              </a:rPr>
              <a:t>.</a:t>
            </a:r>
            <a:endParaRPr lang="vi-VN" sz="2400" b="1" dirty="0" smtClean="0">
              <a:solidFill>
                <a:srgbClr val="002060"/>
              </a:solidFill>
            </a:endParaRPr>
          </a:p>
          <a:p>
            <a:pPr algn="just"/>
            <a:endParaRPr lang="hr-HR" dirty="0" smtClean="0"/>
          </a:p>
        </p:txBody>
      </p:sp>
      <p:pic>
        <p:nvPicPr>
          <p:cNvPr id="12292" name="Picture 23" descr="PowerPoint Animation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300663"/>
            <a:ext cx="1619250" cy="155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0" y="6524625"/>
            <a:ext cx="2773363" cy="333375"/>
          </a:xfrm>
          <a:prstGeom prst="rect">
            <a:avLst/>
          </a:prstGeom>
          <a:solidFill>
            <a:schemeClr val="accent3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hr-HR" sz="1050" b="1" kern="0" dirty="0" smtClean="0">
                <a:solidFill>
                  <a:srgbClr val="3333FF"/>
                </a:solidFill>
                <a:latin typeface="+mj-lt"/>
                <a:ea typeface="+mj-ea"/>
                <a:cs typeface="+mj-cs"/>
              </a:rPr>
              <a:t>KURIKUL </a:t>
            </a:r>
            <a:r>
              <a:rPr lang="hr-HR" sz="1050" b="1" kern="0" dirty="0">
                <a:solidFill>
                  <a:srgbClr val="3333FF"/>
                </a:solidFill>
                <a:latin typeface="+mj-lt"/>
                <a:ea typeface="+mj-ea"/>
                <a:cs typeface="+mj-cs"/>
              </a:rPr>
              <a:t>GRAĐANSKOG ODGOJA</a:t>
            </a:r>
            <a:endParaRPr lang="es-ES" sz="1050" kern="0" dirty="0"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333375"/>
            <a:ext cx="8229600" cy="1143000"/>
          </a:xfrm>
        </p:spPr>
        <p:txBody>
          <a:bodyPr/>
          <a:lstStyle/>
          <a:p>
            <a:pPr eaLnBrk="1" hangingPunct="1"/>
            <a:r>
              <a:rPr lang="hr-HR" sz="3200" b="1" dirty="0" smtClean="0">
                <a:solidFill>
                  <a:srgbClr val="3333FF"/>
                </a:solidFill>
              </a:rPr>
              <a:t/>
            </a:r>
            <a:br>
              <a:rPr lang="hr-HR" sz="3200" b="1" dirty="0" smtClean="0">
                <a:solidFill>
                  <a:srgbClr val="3333FF"/>
                </a:solidFill>
              </a:rPr>
            </a:br>
            <a:r>
              <a:rPr lang="hr-HR" sz="3200" b="1" dirty="0" smtClean="0">
                <a:solidFill>
                  <a:srgbClr val="3333FF"/>
                </a:solidFill>
              </a:rPr>
              <a:t/>
            </a:r>
            <a:br>
              <a:rPr lang="hr-HR" sz="3200" b="1" dirty="0" smtClean="0">
                <a:solidFill>
                  <a:srgbClr val="3333FF"/>
                </a:solidFill>
              </a:rPr>
            </a:br>
            <a:r>
              <a:rPr lang="hr-HR" sz="3200" b="1" dirty="0" smtClean="0">
                <a:solidFill>
                  <a:srgbClr val="3333FF"/>
                </a:solidFill>
              </a:rPr>
              <a:t/>
            </a:r>
            <a:br>
              <a:rPr lang="hr-HR" sz="3200" b="1" dirty="0" smtClean="0">
                <a:solidFill>
                  <a:srgbClr val="3333FF"/>
                </a:solidFill>
              </a:rPr>
            </a:br>
            <a:r>
              <a:rPr lang="hr-HR" sz="2800" b="1" dirty="0" smtClean="0">
                <a:solidFill>
                  <a:srgbClr val="3333FF"/>
                </a:solidFill>
              </a:rPr>
              <a:t>Zašto je hrvatskom društvu važno uključiti građansko obrazovanje u obrazovni </a:t>
            </a:r>
            <a:r>
              <a:rPr lang="hr-HR" sz="2800" b="1" dirty="0" smtClean="0">
                <a:solidFill>
                  <a:srgbClr val="3333FF"/>
                </a:solidFill>
              </a:rPr>
              <a:t>kurikul? </a:t>
            </a:r>
            <a:r>
              <a:rPr lang="hr-HR" sz="3200" b="1" dirty="0" smtClean="0">
                <a:solidFill>
                  <a:srgbClr val="3333FF"/>
                </a:solidFill>
              </a:rPr>
              <a:t/>
            </a:r>
            <a:br>
              <a:rPr lang="hr-HR" sz="3200" b="1" dirty="0" smtClean="0">
                <a:solidFill>
                  <a:srgbClr val="3333FF"/>
                </a:solidFill>
              </a:rPr>
            </a:br>
            <a:r>
              <a:rPr lang="hr-HR" dirty="0" smtClean="0"/>
              <a:t/>
            </a:r>
            <a:br>
              <a:rPr lang="hr-HR" dirty="0" smtClean="0"/>
            </a:br>
            <a:endParaRPr lang="es-ES" dirty="0" smtClean="0">
              <a:solidFill>
                <a:schemeClr val="tx1"/>
              </a:solidFill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817688"/>
            <a:ext cx="7777163" cy="3698875"/>
          </a:xfrm>
        </p:spPr>
        <p:txBody>
          <a:bodyPr/>
          <a:lstStyle/>
          <a:p>
            <a:pPr eaLnBrk="1" hangingPunct="1"/>
            <a:r>
              <a:rPr lang="vi-VN" sz="2000" dirty="0" smtClean="0"/>
              <a:t>Jedna od najvažnijih promjena koja se dogodila u sklopu reformi sustava odgoja i obrazovanja u različitim državama (primjerice u Engleskoj i Sloveniji) u posljednjem desetljeću ticala se upravo pitanja statusa građanskog odgoja kojeg provodi država, kako na kurikularnoj tako i na izvedbenoj razini, što je rezultiralo oblikovanjem samostalnoga predmeta u osnovnoškolskom </a:t>
            </a:r>
            <a:r>
              <a:rPr lang="vi-VN" sz="2000" dirty="0" smtClean="0"/>
              <a:t>kurikulu</a:t>
            </a:r>
            <a:r>
              <a:rPr lang="hr-HR" sz="2000" dirty="0" smtClean="0"/>
              <a:t>.                       </a:t>
            </a:r>
            <a:r>
              <a:rPr lang="vi-VN" sz="1200" dirty="0" smtClean="0"/>
              <a:t>(Crick, 1998.)</a:t>
            </a:r>
            <a:endParaRPr lang="hr-HR" sz="1200" dirty="0" smtClean="0"/>
          </a:p>
          <a:p>
            <a:pPr eaLnBrk="1" hangingPunct="1">
              <a:buFontTx/>
              <a:buNone/>
            </a:pPr>
            <a:endParaRPr lang="hr-HR" sz="1200" dirty="0" smtClean="0"/>
          </a:p>
          <a:p>
            <a:pPr eaLnBrk="1" hangingPunct="1"/>
            <a:r>
              <a:rPr lang="hr-HR" sz="2000" dirty="0" smtClean="0"/>
              <a:t>Građanski odgoj i obrazovanje,  kao sastavni dio školskog programa  predstavlja mali korak prema </a:t>
            </a:r>
            <a:r>
              <a:rPr lang="hr-HR" sz="2000" dirty="0" smtClean="0"/>
              <a:t>unaprjeđenju </a:t>
            </a:r>
            <a:r>
              <a:rPr lang="hr-HR" sz="2000" dirty="0" smtClean="0"/>
              <a:t>kvalitete hrvatske demokracije.</a:t>
            </a:r>
          </a:p>
          <a:p>
            <a:pPr eaLnBrk="1" hangingPunct="1">
              <a:buFontTx/>
              <a:buNone/>
            </a:pPr>
            <a:endParaRPr lang="hr-HR" sz="1200" dirty="0" smtClean="0"/>
          </a:p>
          <a:p>
            <a:pPr eaLnBrk="1" hangingPunct="1">
              <a:buFontTx/>
              <a:buNone/>
            </a:pPr>
            <a:endParaRPr lang="es-ES" sz="1200" dirty="0" smtClean="0"/>
          </a:p>
        </p:txBody>
      </p:sp>
      <p:pic>
        <p:nvPicPr>
          <p:cNvPr id="15364" name="Picture 2" descr="Stick Figure Choose Direction - PowerPoint Animation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373688"/>
            <a:ext cx="1403350" cy="148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0" y="6524625"/>
            <a:ext cx="2773363" cy="333375"/>
          </a:xfrm>
          <a:prstGeom prst="rect">
            <a:avLst/>
          </a:prstGeom>
          <a:solidFill>
            <a:schemeClr val="accent3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hr-HR" sz="1050" b="1" kern="0" dirty="0" smtClean="0">
                <a:solidFill>
                  <a:srgbClr val="3333FF"/>
                </a:solidFill>
                <a:latin typeface="+mj-lt"/>
                <a:ea typeface="+mj-ea"/>
                <a:cs typeface="+mj-cs"/>
              </a:rPr>
              <a:t>KURIKUL </a:t>
            </a:r>
            <a:r>
              <a:rPr lang="hr-HR" sz="1050" b="1" kern="0" dirty="0">
                <a:solidFill>
                  <a:srgbClr val="3333FF"/>
                </a:solidFill>
                <a:latin typeface="+mj-lt"/>
                <a:ea typeface="+mj-ea"/>
                <a:cs typeface="+mj-cs"/>
              </a:rPr>
              <a:t>GRAĐANSKOG ODGOJA</a:t>
            </a:r>
            <a:endParaRPr lang="es-ES" sz="1050" kern="0" dirty="0"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/>
          <a:lstStyle/>
          <a:p>
            <a:r>
              <a:rPr lang="hr-HR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hr-HR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hr-HR" sz="2400" b="1" dirty="0" smtClean="0">
                <a:solidFill>
                  <a:srgbClr val="3333FF"/>
                </a:solidFill>
                <a:cs typeface="Times New Roman" pitchFamily="18" charset="0"/>
              </a:rPr>
              <a:t>Status građanskog odgoja i obrazovanja u hrvatskom odgojno-obrazovnom sustavu od 1999. do 2013. godine</a:t>
            </a:r>
            <a:r>
              <a:rPr lang="hr-HR" dirty="0" smtClean="0">
                <a:solidFill>
                  <a:srgbClr val="3333FF"/>
                </a:solidFill>
              </a:rPr>
              <a:t/>
            </a:r>
            <a:br>
              <a:rPr lang="hr-HR" dirty="0" smtClean="0">
                <a:solidFill>
                  <a:srgbClr val="3333FF"/>
                </a:solidFill>
              </a:rPr>
            </a:br>
            <a:endParaRPr lang="hr-HR" dirty="0" smtClean="0">
              <a:solidFill>
                <a:srgbClr val="3333FF"/>
              </a:solidFill>
            </a:endParaRP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>
          <a:xfrm>
            <a:off x="323528" y="1052736"/>
            <a:ext cx="7849119" cy="4752875"/>
          </a:xfrm>
        </p:spPr>
        <p:txBody>
          <a:bodyPr/>
          <a:lstStyle/>
          <a:p>
            <a:endParaRPr lang="hr-HR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hr-HR" sz="2000" b="1" dirty="0" smtClean="0">
                <a:latin typeface="+mj-lt"/>
                <a:cs typeface="Times New Roman" pitchFamily="18" charset="0"/>
              </a:rPr>
              <a:t>1999. godine Vlada Republike Hrvatske </a:t>
            </a:r>
            <a:r>
              <a:rPr lang="hr-HR" sz="2000" dirty="0" smtClean="0">
                <a:latin typeface="+mj-lt"/>
                <a:cs typeface="Times New Roman" pitchFamily="18" charset="0"/>
              </a:rPr>
              <a:t>donosi prvi </a:t>
            </a:r>
            <a:r>
              <a:rPr lang="hr-HR" sz="2000" i="1" dirty="0" smtClean="0">
                <a:latin typeface="+mj-lt"/>
                <a:cs typeface="Times New Roman" pitchFamily="18" charset="0"/>
              </a:rPr>
              <a:t>Nacionalni program odgoja i obrazovanja za ljudska prava. </a:t>
            </a:r>
          </a:p>
          <a:p>
            <a:r>
              <a:rPr lang="hr-HR" sz="2000" dirty="0" smtClean="0">
                <a:latin typeface="+mj-lt"/>
                <a:cs typeface="Times New Roman" pitchFamily="18" charset="0"/>
              </a:rPr>
              <a:t>O</a:t>
            </a:r>
            <a:r>
              <a:rPr lang="en-US" sz="2000" dirty="0" err="1" smtClean="0">
                <a:latin typeface="+mj-lt"/>
                <a:cs typeface="Times New Roman" pitchFamily="18" charset="0"/>
              </a:rPr>
              <a:t>lukom</a:t>
            </a:r>
            <a:r>
              <a:rPr lang="hr-HR" sz="2000" dirty="0" smtClean="0">
                <a:latin typeface="+mj-lt"/>
                <a:cs typeface="Times New Roman" pitchFamily="18" charset="0"/>
              </a:rPr>
              <a:t> Vlade</a:t>
            </a:r>
            <a:r>
              <a:rPr lang="en-US" sz="2000" dirty="0" smtClean="0">
                <a:latin typeface="+mj-lt"/>
                <a:cs typeface="Times New Roman" pitchFamily="18" charset="0"/>
              </a:rPr>
              <a:t> (</a:t>
            </a:r>
            <a:r>
              <a:rPr lang="en-US" sz="2000" dirty="0" err="1" smtClean="0">
                <a:latin typeface="+mj-lt"/>
                <a:cs typeface="Times New Roman" pitchFamily="18" charset="0"/>
              </a:rPr>
              <a:t>Klasa</a:t>
            </a:r>
            <a:r>
              <a:rPr lang="en-US" sz="2000" dirty="0" smtClean="0">
                <a:latin typeface="+mj-lt"/>
                <a:cs typeface="Times New Roman" pitchFamily="18" charset="0"/>
              </a:rPr>
              <a:t>: 004-01/99-01/05, </a:t>
            </a:r>
            <a:r>
              <a:rPr lang="en-US" sz="2000" dirty="0" err="1" smtClean="0">
                <a:latin typeface="+mj-lt"/>
                <a:cs typeface="Times New Roman" pitchFamily="18" charset="0"/>
              </a:rPr>
              <a:t>urbroj</a:t>
            </a:r>
            <a:r>
              <a:rPr lang="en-US" sz="2000" dirty="0" smtClean="0">
                <a:latin typeface="+mj-lt"/>
                <a:cs typeface="Times New Roman" pitchFamily="18" charset="0"/>
              </a:rPr>
              <a:t>: 503018-99-17, </a:t>
            </a:r>
            <a:r>
              <a:rPr lang="en-US" sz="2000" dirty="0" err="1" smtClean="0">
                <a:latin typeface="+mj-lt"/>
                <a:cs typeface="Times New Roman" pitchFamily="18" charset="0"/>
              </a:rPr>
              <a:t>od</a:t>
            </a:r>
            <a:r>
              <a:rPr lang="en-US" sz="2000" dirty="0" smtClean="0">
                <a:latin typeface="+mj-lt"/>
                <a:cs typeface="Times New Roman" pitchFamily="18" charset="0"/>
              </a:rPr>
              <a:t> 14. </a:t>
            </a:r>
            <a:r>
              <a:rPr lang="en-US" sz="2000" dirty="0" err="1" smtClean="0">
                <a:latin typeface="+mj-lt"/>
                <a:cs typeface="Times New Roman" pitchFamily="18" charset="0"/>
              </a:rPr>
              <a:t>listopada</a:t>
            </a:r>
            <a:r>
              <a:rPr lang="en-US" sz="2000" dirty="0" smtClean="0">
                <a:latin typeface="+mj-lt"/>
                <a:cs typeface="Times New Roman" pitchFamily="18" charset="0"/>
              </a:rPr>
              <a:t> 1999. </a:t>
            </a:r>
            <a:r>
              <a:rPr lang="en-US" sz="2000" b="1" dirty="0" err="1" smtClean="0">
                <a:latin typeface="+mj-lt"/>
                <a:cs typeface="Times New Roman" pitchFamily="18" charset="0"/>
              </a:rPr>
              <a:t>obvez</a:t>
            </a:r>
            <a:r>
              <a:rPr lang="hr-HR" sz="2000" b="1" dirty="0" smtClean="0">
                <a:latin typeface="+mj-lt"/>
                <a:cs typeface="Times New Roman" pitchFamily="18" charset="0"/>
              </a:rPr>
              <a:t>uje</a:t>
            </a:r>
            <a:r>
              <a:rPr lang="en-US" sz="2000" b="1" dirty="0" smtClean="0">
                <a:latin typeface="+mj-lt"/>
                <a:cs typeface="Times New Roman" pitchFamily="18" charset="0"/>
              </a:rPr>
              <a:t> </a:t>
            </a:r>
            <a:r>
              <a:rPr lang="hr-HR" sz="2000" b="1" dirty="0" smtClean="0">
                <a:latin typeface="+mj-lt"/>
                <a:cs typeface="Times New Roman" pitchFamily="18" charset="0"/>
              </a:rPr>
              <a:t>se</a:t>
            </a:r>
            <a:r>
              <a:rPr lang="en-US" sz="2000" b="1" dirty="0" smtClean="0">
                <a:latin typeface="+mj-lt"/>
                <a:cs typeface="Times New Roman" pitchFamily="18" charset="0"/>
              </a:rPr>
              <a:t> </a:t>
            </a:r>
            <a:r>
              <a:rPr lang="en-US" sz="2000" b="1" dirty="0" err="1" smtClean="0">
                <a:latin typeface="+mj-lt"/>
                <a:cs typeface="Times New Roman" pitchFamily="18" charset="0"/>
              </a:rPr>
              <a:t>Ministarstvo</a:t>
            </a:r>
            <a:r>
              <a:rPr lang="en-US" sz="2000" b="1" dirty="0" smtClean="0">
                <a:latin typeface="+mj-lt"/>
                <a:cs typeface="Times New Roman" pitchFamily="18" charset="0"/>
              </a:rPr>
              <a:t> </a:t>
            </a:r>
            <a:r>
              <a:rPr lang="en-US" sz="2000" b="1" dirty="0" err="1" smtClean="0">
                <a:latin typeface="+mj-lt"/>
                <a:cs typeface="Times New Roman" pitchFamily="18" charset="0"/>
              </a:rPr>
              <a:t>znanosti</a:t>
            </a:r>
            <a:r>
              <a:rPr lang="en-US" sz="2000" b="1" dirty="0" smtClean="0">
                <a:latin typeface="+mj-lt"/>
                <a:cs typeface="Times New Roman" pitchFamily="18" charset="0"/>
              </a:rPr>
              <a:t>, </a:t>
            </a:r>
            <a:r>
              <a:rPr lang="en-US" sz="2000" b="1" dirty="0" err="1" smtClean="0">
                <a:latin typeface="+mj-lt"/>
                <a:cs typeface="Times New Roman" pitchFamily="18" charset="0"/>
              </a:rPr>
              <a:t>obrazovanja</a:t>
            </a:r>
            <a:r>
              <a:rPr lang="en-US" sz="2000" b="1" dirty="0" smtClean="0">
                <a:latin typeface="+mj-lt"/>
                <a:cs typeface="Times New Roman" pitchFamily="18" charset="0"/>
              </a:rPr>
              <a:t> </a:t>
            </a:r>
            <a:r>
              <a:rPr lang="en-US" sz="2000" b="1" dirty="0" err="1" smtClean="0">
                <a:latin typeface="+mj-lt"/>
                <a:cs typeface="Times New Roman" pitchFamily="18" charset="0"/>
              </a:rPr>
              <a:t>i</a:t>
            </a:r>
            <a:r>
              <a:rPr lang="en-US" sz="2000" b="1" dirty="0" smtClean="0">
                <a:latin typeface="+mj-lt"/>
                <a:cs typeface="Times New Roman" pitchFamily="18" charset="0"/>
              </a:rPr>
              <a:t> </a:t>
            </a:r>
            <a:r>
              <a:rPr lang="en-US" sz="2000" b="1" dirty="0" err="1" smtClean="0">
                <a:latin typeface="+mj-lt"/>
                <a:cs typeface="Times New Roman" pitchFamily="18" charset="0"/>
              </a:rPr>
              <a:t>sporta</a:t>
            </a:r>
            <a:r>
              <a:rPr lang="en-US" sz="2000" b="1" dirty="0" smtClean="0">
                <a:latin typeface="+mj-lt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+mj-lt"/>
                <a:cs typeface="Times New Roman" pitchFamily="18" charset="0"/>
              </a:rPr>
              <a:t>na</a:t>
            </a:r>
            <a:r>
              <a:rPr lang="en-US" sz="2000" dirty="0" smtClean="0">
                <a:latin typeface="+mj-lt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+mj-lt"/>
                <a:cs typeface="Times New Roman" pitchFamily="18" charset="0"/>
              </a:rPr>
              <a:t>njegovu</a:t>
            </a:r>
            <a:r>
              <a:rPr lang="en-US" sz="2000" dirty="0" smtClean="0">
                <a:latin typeface="+mj-lt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+mj-lt"/>
                <a:cs typeface="Times New Roman" pitchFamily="18" charset="0"/>
              </a:rPr>
              <a:t>primjenu</a:t>
            </a:r>
            <a:r>
              <a:rPr lang="en-US" sz="2000" dirty="0" smtClean="0">
                <a:latin typeface="+mj-lt"/>
                <a:cs typeface="Times New Roman" pitchFamily="18" charset="0"/>
              </a:rPr>
              <a:t>.</a:t>
            </a:r>
            <a:endParaRPr lang="hr-HR" sz="2000" dirty="0" smtClean="0">
              <a:latin typeface="+mj-lt"/>
              <a:cs typeface="Times New Roman" pitchFamily="18" charset="0"/>
            </a:endParaRPr>
          </a:p>
          <a:p>
            <a:r>
              <a:rPr lang="hr-HR" sz="2000" dirty="0" smtClean="0">
                <a:latin typeface="+mj-lt"/>
                <a:cs typeface="Times New Roman" pitchFamily="18" charset="0"/>
              </a:rPr>
              <a:t>P</a:t>
            </a:r>
            <a:r>
              <a:rPr lang="en-US" sz="2000" dirty="0" err="1" smtClean="0">
                <a:latin typeface="+mj-lt"/>
                <a:cs typeface="Times New Roman" pitchFamily="18" charset="0"/>
              </a:rPr>
              <a:t>rovedba</a:t>
            </a:r>
            <a:r>
              <a:rPr lang="en-US" sz="2000" dirty="0" smtClean="0">
                <a:latin typeface="+mj-lt"/>
                <a:cs typeface="Times New Roman" pitchFamily="18" charset="0"/>
              </a:rPr>
              <a:t> toga </a:t>
            </a:r>
            <a:r>
              <a:rPr lang="en-US" sz="2000" dirty="0" err="1" smtClean="0">
                <a:latin typeface="+mj-lt"/>
                <a:cs typeface="Times New Roman" pitchFamily="18" charset="0"/>
              </a:rPr>
              <a:t>programa</a:t>
            </a:r>
            <a:r>
              <a:rPr lang="en-US" sz="2000" dirty="0" smtClean="0">
                <a:latin typeface="+mj-lt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+mj-lt"/>
                <a:cs typeface="Times New Roman" pitchFamily="18" charset="0"/>
              </a:rPr>
              <a:t>ostala</a:t>
            </a:r>
            <a:r>
              <a:rPr lang="en-US" sz="2000" dirty="0" smtClean="0">
                <a:latin typeface="+mj-lt"/>
                <a:cs typeface="Times New Roman" pitchFamily="18" charset="0"/>
              </a:rPr>
              <a:t> </a:t>
            </a:r>
            <a:r>
              <a:rPr lang="hr-HR" sz="2000" dirty="0" smtClean="0">
                <a:latin typeface="+mj-lt"/>
                <a:cs typeface="Times New Roman" pitchFamily="18" charset="0"/>
              </a:rPr>
              <a:t>je </a:t>
            </a:r>
            <a:r>
              <a:rPr lang="en-US" sz="2000" dirty="0" err="1" smtClean="0">
                <a:latin typeface="+mj-lt"/>
                <a:cs typeface="Times New Roman" pitchFamily="18" charset="0"/>
              </a:rPr>
              <a:t>na</a:t>
            </a:r>
            <a:r>
              <a:rPr lang="en-US" sz="2000" dirty="0" smtClean="0">
                <a:latin typeface="+mj-lt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+mj-lt"/>
                <a:cs typeface="Times New Roman" pitchFamily="18" charset="0"/>
              </a:rPr>
              <a:t>dobrovoljnoj</a:t>
            </a:r>
            <a:r>
              <a:rPr lang="en-US" sz="2000" dirty="0" smtClean="0">
                <a:latin typeface="+mj-lt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+mj-lt"/>
                <a:cs typeface="Times New Roman" pitchFamily="18" charset="0"/>
              </a:rPr>
              <a:t>osnovi</a:t>
            </a:r>
            <a:r>
              <a:rPr lang="en-US" sz="2000" dirty="0" smtClean="0">
                <a:latin typeface="+mj-lt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+mj-lt"/>
                <a:cs typeface="Times New Roman" pitchFamily="18" charset="0"/>
              </a:rPr>
              <a:t>sve</a:t>
            </a:r>
            <a:r>
              <a:rPr lang="en-US" sz="2000" dirty="0" smtClean="0">
                <a:latin typeface="+mj-lt"/>
                <a:cs typeface="Times New Roman" pitchFamily="18" charset="0"/>
              </a:rPr>
              <a:t> do  2012. </a:t>
            </a:r>
            <a:r>
              <a:rPr lang="en-US" sz="2000" dirty="0" err="1" smtClean="0">
                <a:latin typeface="+mj-lt"/>
                <a:cs typeface="Times New Roman" pitchFamily="18" charset="0"/>
              </a:rPr>
              <a:t>godine</a:t>
            </a:r>
            <a:r>
              <a:rPr lang="en-US" sz="2000" dirty="0" smtClean="0">
                <a:latin typeface="+mj-lt"/>
                <a:cs typeface="Times New Roman" pitchFamily="18" charset="0"/>
              </a:rPr>
              <a:t>, </a:t>
            </a:r>
            <a:r>
              <a:rPr lang="en-US" sz="2000" dirty="0" err="1" smtClean="0">
                <a:latin typeface="+mj-lt"/>
                <a:cs typeface="Times New Roman" pitchFamily="18" charset="0"/>
              </a:rPr>
              <a:t>kada</a:t>
            </a:r>
            <a:r>
              <a:rPr lang="en-US" sz="2000" dirty="0" smtClean="0">
                <a:latin typeface="+mj-lt"/>
                <a:cs typeface="Times New Roman" pitchFamily="18" charset="0"/>
              </a:rPr>
              <a:t> je </a:t>
            </a:r>
            <a:r>
              <a:rPr lang="en-US" sz="2000" dirty="0" err="1" smtClean="0">
                <a:latin typeface="+mj-lt"/>
                <a:cs typeface="Times New Roman" pitchFamily="18" charset="0"/>
              </a:rPr>
              <a:t>dovršen</a:t>
            </a:r>
            <a:r>
              <a:rPr lang="en-US" sz="2000" dirty="0" smtClean="0">
                <a:latin typeface="+mj-lt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+mj-lt"/>
                <a:cs typeface="Times New Roman" pitchFamily="18" charset="0"/>
              </a:rPr>
              <a:t>novi</a:t>
            </a:r>
            <a:r>
              <a:rPr lang="en-US" sz="2000" dirty="0" smtClean="0">
                <a:latin typeface="+mj-lt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+mj-lt"/>
                <a:cs typeface="Times New Roman" pitchFamily="18" charset="0"/>
              </a:rPr>
              <a:t>Kurikulum</a:t>
            </a:r>
            <a:r>
              <a:rPr lang="en-US" sz="2000" dirty="0" smtClean="0">
                <a:latin typeface="+mj-lt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+mj-lt"/>
                <a:cs typeface="Times New Roman" pitchFamily="18" charset="0"/>
              </a:rPr>
              <a:t>građanskog</a:t>
            </a:r>
            <a:r>
              <a:rPr lang="en-US" sz="2000" dirty="0" smtClean="0">
                <a:latin typeface="+mj-lt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+mj-lt"/>
                <a:cs typeface="Times New Roman" pitchFamily="18" charset="0"/>
              </a:rPr>
              <a:t>odgoja</a:t>
            </a:r>
            <a:r>
              <a:rPr lang="en-US" sz="2000" dirty="0" smtClean="0">
                <a:latin typeface="+mj-lt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+mj-lt"/>
                <a:cs typeface="Times New Roman" pitchFamily="18" charset="0"/>
              </a:rPr>
              <a:t>i</a:t>
            </a:r>
            <a:r>
              <a:rPr lang="en-US" sz="2000" dirty="0" smtClean="0">
                <a:latin typeface="+mj-lt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+mj-lt"/>
                <a:cs typeface="Times New Roman" pitchFamily="18" charset="0"/>
              </a:rPr>
              <a:t>obrazovanja</a:t>
            </a:r>
            <a:r>
              <a:rPr lang="hr-HR" sz="2000" dirty="0" smtClean="0">
                <a:latin typeface="+mj-lt"/>
                <a:cs typeface="Times New Roman" pitchFamily="18" charset="0"/>
              </a:rPr>
              <a:t>, a </a:t>
            </a:r>
            <a:r>
              <a:rPr lang="hr-HR" sz="2000" b="1" dirty="0" smtClean="0">
                <a:latin typeface="+mj-lt"/>
                <a:cs typeface="Times New Roman" pitchFamily="18" charset="0"/>
              </a:rPr>
              <a:t>ministar je donio odluku o njegovoj </a:t>
            </a:r>
            <a:r>
              <a:rPr lang="en-US" sz="2000" b="1" dirty="0" err="1" smtClean="0">
                <a:latin typeface="+mj-lt"/>
                <a:cs typeface="Times New Roman" pitchFamily="18" charset="0"/>
              </a:rPr>
              <a:t>eksperimentaln</a:t>
            </a:r>
            <a:r>
              <a:rPr lang="hr-HR" sz="2000" b="1" dirty="0" smtClean="0">
                <a:latin typeface="+mj-lt"/>
                <a:cs typeface="Times New Roman" pitchFamily="18" charset="0"/>
              </a:rPr>
              <a:t>oj</a:t>
            </a:r>
            <a:r>
              <a:rPr lang="en-US" sz="2000" b="1" dirty="0" smtClean="0">
                <a:latin typeface="+mj-lt"/>
                <a:cs typeface="Times New Roman" pitchFamily="18" charset="0"/>
              </a:rPr>
              <a:t> </a:t>
            </a:r>
            <a:r>
              <a:rPr lang="en-US" sz="2000" b="1" dirty="0" err="1" smtClean="0">
                <a:latin typeface="+mj-lt"/>
                <a:cs typeface="Times New Roman" pitchFamily="18" charset="0"/>
              </a:rPr>
              <a:t>provedb</a:t>
            </a:r>
            <a:r>
              <a:rPr lang="hr-HR" sz="2000" b="1" dirty="0" smtClean="0">
                <a:latin typeface="+mj-lt"/>
                <a:cs typeface="Times New Roman" pitchFamily="18" charset="0"/>
              </a:rPr>
              <a:t>i.</a:t>
            </a:r>
          </a:p>
          <a:p>
            <a:r>
              <a:rPr lang="hr-HR" sz="2000" dirty="0" smtClean="0">
                <a:latin typeface="+mj-lt"/>
                <a:cs typeface="Times New Roman" pitchFamily="18" charset="0"/>
              </a:rPr>
              <a:t>Tijekom proteklog desetljeća razvijeni su brojni </a:t>
            </a:r>
            <a:r>
              <a:rPr lang="hr-HR" sz="2000" b="1" dirty="0" smtClean="0">
                <a:latin typeface="+mj-lt"/>
                <a:cs typeface="Times New Roman" pitchFamily="18" charset="0"/>
              </a:rPr>
              <a:t>primjeri dobre prakse </a:t>
            </a:r>
            <a:r>
              <a:rPr lang="hr-HR" sz="2000" dirty="0" smtClean="0">
                <a:latin typeface="+mj-lt"/>
                <a:cs typeface="Times New Roman" pitchFamily="18" charset="0"/>
              </a:rPr>
              <a:t>koji su, između ostalog, omogućili razvoj ovog </a:t>
            </a:r>
            <a:r>
              <a:rPr lang="hr-HR" sz="2000" dirty="0" smtClean="0">
                <a:latin typeface="+mj-lt"/>
                <a:cs typeface="Times New Roman" pitchFamily="18" charset="0"/>
              </a:rPr>
              <a:t>kurikula</a:t>
            </a:r>
            <a:r>
              <a:rPr lang="hr-HR" sz="2000" dirty="0" smtClean="0">
                <a:latin typeface="+mj-lt"/>
                <a:cs typeface="Times New Roman" pitchFamily="18" charset="0"/>
              </a:rPr>
              <a:t>.</a:t>
            </a:r>
          </a:p>
          <a:p>
            <a:r>
              <a:rPr lang="hr-HR" sz="2000" b="1" dirty="0" smtClean="0">
                <a:latin typeface="+mj-lt"/>
                <a:cs typeface="Times New Roman" pitchFamily="18" charset="0"/>
              </a:rPr>
              <a:t>Veći broj </a:t>
            </a:r>
            <a:r>
              <a:rPr lang="en-US" sz="2000" b="1" dirty="0" err="1" smtClean="0">
                <a:latin typeface="+mj-lt"/>
                <a:cs typeface="Times New Roman" pitchFamily="18" charset="0"/>
              </a:rPr>
              <a:t>nacionaln</a:t>
            </a:r>
            <a:r>
              <a:rPr lang="hr-HR" sz="2000" b="1" dirty="0" smtClean="0">
                <a:latin typeface="+mj-lt"/>
                <a:cs typeface="Times New Roman" pitchFamily="18" charset="0"/>
              </a:rPr>
              <a:t>ih </a:t>
            </a:r>
            <a:r>
              <a:rPr lang="en-US" sz="2000" b="1" dirty="0" smtClean="0">
                <a:latin typeface="+mj-lt"/>
                <a:cs typeface="Times New Roman" pitchFamily="18" charset="0"/>
              </a:rPr>
              <a:t>program</a:t>
            </a:r>
            <a:r>
              <a:rPr lang="hr-HR" sz="2000" b="1" dirty="0" smtClean="0">
                <a:latin typeface="+mj-lt"/>
                <a:cs typeface="Times New Roman" pitchFamily="18" charset="0"/>
              </a:rPr>
              <a:t>a (od njih 34)</a:t>
            </a:r>
            <a:r>
              <a:rPr lang="en-US" sz="2000" dirty="0" smtClean="0">
                <a:latin typeface="+mj-lt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+mj-lt"/>
                <a:cs typeface="Times New Roman" pitchFamily="18" charset="0"/>
              </a:rPr>
              <a:t>integriran</a:t>
            </a:r>
            <a:r>
              <a:rPr lang="hr-HR" sz="2000" dirty="0" smtClean="0">
                <a:latin typeface="+mj-lt"/>
                <a:cs typeface="Times New Roman" pitchFamily="18" charset="0"/>
              </a:rPr>
              <a:t>  je</a:t>
            </a:r>
            <a:r>
              <a:rPr lang="en-US" sz="2000" dirty="0" smtClean="0">
                <a:latin typeface="+mj-lt"/>
                <a:cs typeface="Times New Roman" pitchFamily="18" charset="0"/>
              </a:rPr>
              <a:t> u </a:t>
            </a:r>
            <a:r>
              <a:rPr lang="en-US" sz="2000" dirty="0" err="1" smtClean="0">
                <a:latin typeface="+mj-lt"/>
                <a:cs typeface="Times New Roman" pitchFamily="18" charset="0"/>
              </a:rPr>
              <a:t>odgojno-obrazovni</a:t>
            </a:r>
            <a:r>
              <a:rPr lang="en-US" sz="2000" dirty="0" smtClean="0">
                <a:latin typeface="+mj-lt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+mj-lt"/>
                <a:cs typeface="Times New Roman" pitchFamily="18" charset="0"/>
              </a:rPr>
              <a:t>sustav</a:t>
            </a:r>
            <a:r>
              <a:rPr lang="en-US" sz="2000" dirty="0" smtClean="0">
                <a:latin typeface="+mj-lt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+mj-lt"/>
                <a:cs typeface="Times New Roman" pitchFamily="18" charset="0"/>
              </a:rPr>
              <a:t>kroz</a:t>
            </a:r>
            <a:r>
              <a:rPr lang="en-US" sz="2000" dirty="0" smtClean="0">
                <a:latin typeface="+mj-lt"/>
                <a:cs typeface="Times New Roman" pitchFamily="18" charset="0"/>
              </a:rPr>
              <a:t> </a:t>
            </a:r>
            <a:r>
              <a:rPr lang="hr-HR" sz="2000" dirty="0" smtClean="0">
                <a:latin typeface="+mj-lt"/>
                <a:cs typeface="Times New Roman" pitchFamily="18" charset="0"/>
              </a:rPr>
              <a:t>Građanski </a:t>
            </a:r>
            <a:r>
              <a:rPr lang="en-US" sz="2000" dirty="0" err="1" smtClean="0">
                <a:latin typeface="+mj-lt"/>
                <a:cs typeface="Times New Roman" pitchFamily="18" charset="0"/>
              </a:rPr>
              <a:t>odgoj</a:t>
            </a:r>
            <a:r>
              <a:rPr lang="en-US" sz="2000" dirty="0" smtClean="0">
                <a:latin typeface="+mj-lt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+mj-lt"/>
                <a:cs typeface="Times New Roman" pitchFamily="18" charset="0"/>
              </a:rPr>
              <a:t>i</a:t>
            </a:r>
            <a:r>
              <a:rPr lang="en-US" sz="2000" dirty="0" smtClean="0">
                <a:latin typeface="+mj-lt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+mj-lt"/>
                <a:cs typeface="Times New Roman" pitchFamily="18" charset="0"/>
              </a:rPr>
              <a:t>obrazovanje</a:t>
            </a:r>
            <a:r>
              <a:rPr lang="hr-HR" sz="2000" dirty="0" smtClean="0">
                <a:latin typeface="+mj-lt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323850" y="404813"/>
            <a:ext cx="8374063" cy="561975"/>
          </a:xfrm>
        </p:spPr>
        <p:txBody>
          <a:bodyPr/>
          <a:lstStyle/>
          <a:p>
            <a:r>
              <a:rPr lang="hr-HR" dirty="0" smtClean="0"/>
              <a:t/>
            </a:r>
            <a:br>
              <a:rPr lang="hr-HR" dirty="0" smtClean="0"/>
            </a:br>
            <a:r>
              <a:rPr lang="hr-HR" sz="3200" b="1" dirty="0" smtClean="0">
                <a:solidFill>
                  <a:srgbClr val="3333FF"/>
                </a:solidFill>
              </a:rPr>
              <a:t>Ciljevi građanskog odgoja i obrazovanja</a:t>
            </a:r>
            <a:r>
              <a:rPr lang="hr-HR" dirty="0" smtClean="0">
                <a:solidFill>
                  <a:srgbClr val="3333FF"/>
                </a:solidFill>
              </a:rPr>
              <a:t/>
            </a:r>
            <a:br>
              <a:rPr lang="hr-HR" dirty="0" smtClean="0">
                <a:solidFill>
                  <a:srgbClr val="3333FF"/>
                </a:solidFill>
              </a:rPr>
            </a:br>
            <a:endParaRPr lang="hr-HR" dirty="0" smtClean="0">
              <a:solidFill>
                <a:srgbClr val="3333FF"/>
              </a:solidFill>
            </a:endParaRP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539552" y="1412775"/>
            <a:ext cx="7488436" cy="4929287"/>
          </a:xfrm>
        </p:spPr>
        <p:txBody>
          <a:bodyPr/>
          <a:lstStyle/>
          <a:p>
            <a:r>
              <a:rPr lang="hr-HR" sz="2400" dirty="0" smtClean="0"/>
              <a:t>stvaranje svijesti kod učenika o važnosti politike;</a:t>
            </a:r>
          </a:p>
          <a:p>
            <a:r>
              <a:rPr lang="hr-HR" sz="2400" dirty="0" smtClean="0"/>
              <a:t>stvaranje privrženosti demokratskim načelima;</a:t>
            </a:r>
          </a:p>
          <a:p>
            <a:r>
              <a:rPr lang="hr-HR" sz="2400" dirty="0" smtClean="0"/>
              <a:t>razvijanje tolerancije prema svim društvenim skupinama;</a:t>
            </a:r>
          </a:p>
          <a:p>
            <a:r>
              <a:rPr lang="hr-HR" sz="2400" dirty="0" smtClean="0"/>
              <a:t>osposobljavanje mladih za političko sudjelovanje; </a:t>
            </a:r>
          </a:p>
          <a:p>
            <a:r>
              <a:rPr lang="hr-HR" sz="2400" dirty="0" smtClean="0"/>
              <a:t>razvijanje komunikacijskih sposobnosti i suradnje;</a:t>
            </a:r>
          </a:p>
          <a:p>
            <a:r>
              <a:rPr lang="hr-HR" sz="2400" dirty="0" smtClean="0"/>
              <a:t>razvijanje sposobnosti pregovaranja i kritičkog mišljenja;</a:t>
            </a:r>
          </a:p>
          <a:p>
            <a:r>
              <a:rPr lang="hr-HR" sz="2400" dirty="0" smtClean="0"/>
              <a:t>razvijanje osjećaja domoljublja i odgovornosti prema zajednici.</a:t>
            </a:r>
          </a:p>
          <a:p>
            <a:endParaRPr lang="hr-HR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611188" y="115888"/>
            <a:ext cx="6707187" cy="1143000"/>
          </a:xfrm>
        </p:spPr>
        <p:txBody>
          <a:bodyPr/>
          <a:lstStyle/>
          <a:p>
            <a:r>
              <a:rPr lang="hr-HR" sz="3200" b="1" smtClean="0">
                <a:solidFill>
                  <a:srgbClr val="3333FF"/>
                </a:solidFill>
              </a:rPr>
              <a:t>Što kažu istraživanja?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611560" y="1412875"/>
            <a:ext cx="7272808" cy="3844925"/>
          </a:xfrm>
        </p:spPr>
        <p:txBody>
          <a:bodyPr/>
          <a:lstStyle/>
          <a:p>
            <a:r>
              <a:rPr lang="hr-HR" sz="2800" dirty="0" smtClean="0"/>
              <a:t>Mladi nemaju kritičan stav prema društveno-političkim događajima iz prošlosti i sadašnjosti. Veliku većinu njih odlikuje nezainteresiranost prema i neznanje o </a:t>
            </a:r>
            <a:r>
              <a:rPr lang="hr-HR" sz="2800" dirty="0" smtClean="0"/>
              <a:t>politici </a:t>
            </a:r>
            <a:r>
              <a:rPr lang="hr-HR" sz="2800" dirty="0" smtClean="0"/>
              <a:t>te puko reproduciranje roditeljskih ideoloških i vrijednosnih stavova. </a:t>
            </a:r>
          </a:p>
        </p:txBody>
      </p:sp>
      <p:pic>
        <p:nvPicPr>
          <p:cNvPr id="14340" name="Picture 2" descr="http://content.presentermedia.com/files/animsp/00002000/2470/stick_figure_search_clues_anim_md_wm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797425"/>
            <a:ext cx="2095500" cy="206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0" y="6524625"/>
            <a:ext cx="2773363" cy="333375"/>
          </a:xfrm>
          <a:prstGeom prst="rect">
            <a:avLst/>
          </a:prstGeom>
          <a:solidFill>
            <a:schemeClr val="accent3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hr-HR" sz="1050" b="1" kern="0" dirty="0" smtClean="0">
                <a:solidFill>
                  <a:srgbClr val="3333FF"/>
                </a:solidFill>
                <a:latin typeface="+mj-lt"/>
                <a:ea typeface="+mj-ea"/>
                <a:cs typeface="+mj-cs"/>
              </a:rPr>
              <a:t>KURIKUL </a:t>
            </a:r>
            <a:r>
              <a:rPr lang="hr-HR" sz="1050" b="1" kern="0" dirty="0">
                <a:solidFill>
                  <a:srgbClr val="3333FF"/>
                </a:solidFill>
                <a:latin typeface="+mj-lt"/>
                <a:ea typeface="+mj-ea"/>
                <a:cs typeface="+mj-cs"/>
              </a:rPr>
              <a:t>GRAĐANSKOG ODGOJA</a:t>
            </a:r>
            <a:endParaRPr lang="es-ES" sz="1050" kern="0" dirty="0"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>
                <a:solidFill>
                  <a:srgbClr val="3333FF"/>
                </a:solidFill>
              </a:rPr>
              <a:t>Polazišta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sz="2800" dirty="0" smtClean="0"/>
              <a:t>Obveza ugrađivanja građanskog odgoja i obrazovanja u cjelokupni školski </a:t>
            </a:r>
            <a:r>
              <a:rPr lang="hr-HR" sz="2800" dirty="0" smtClean="0"/>
              <a:t>kurikul </a:t>
            </a:r>
            <a:r>
              <a:rPr lang="hr-HR" sz="2800" dirty="0" smtClean="0"/>
              <a:t>proizlazi iz:</a:t>
            </a:r>
          </a:p>
          <a:p>
            <a:r>
              <a:rPr lang="hr-HR" sz="2800" dirty="0" smtClean="0"/>
              <a:t> nacionalnih programa i akcijskih planova,</a:t>
            </a:r>
          </a:p>
          <a:p>
            <a:r>
              <a:rPr lang="hr-HR" sz="2800" dirty="0" smtClean="0"/>
              <a:t> međunarodnih konvencija i preporuka </a:t>
            </a:r>
            <a:r>
              <a:rPr lang="hr-HR" sz="2800" dirty="0" smtClean="0"/>
              <a:t>i</a:t>
            </a:r>
            <a:endParaRPr lang="hr-HR" sz="2800" dirty="0" smtClean="0"/>
          </a:p>
          <a:p>
            <a:r>
              <a:rPr lang="hr-HR" sz="2800" dirty="0" smtClean="0"/>
              <a:t> </a:t>
            </a:r>
            <a:r>
              <a:rPr lang="hr-HR" sz="2800" dirty="0" smtClean="0"/>
              <a:t>iz </a:t>
            </a:r>
            <a:r>
              <a:rPr lang="hr-HR" sz="2800" dirty="0" smtClean="0"/>
              <a:t>integracijskih procesa u Europsku Uniju.</a:t>
            </a:r>
          </a:p>
          <a:p>
            <a:endParaRPr lang="hr-HR" dirty="0" smtClean="0"/>
          </a:p>
        </p:txBody>
      </p:sp>
      <p:pic>
        <p:nvPicPr>
          <p:cNvPr id="18436" name="Picture 35" descr="Stick Figure Reading Open Folder - PowerPoint Animation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873625"/>
            <a:ext cx="1655763" cy="198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0" y="6524625"/>
            <a:ext cx="2773363" cy="333375"/>
          </a:xfrm>
          <a:prstGeom prst="rect">
            <a:avLst/>
          </a:prstGeom>
          <a:solidFill>
            <a:schemeClr val="accent3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hr-HR" sz="1050" b="1" kern="0" dirty="0" smtClean="0">
                <a:solidFill>
                  <a:srgbClr val="3333FF"/>
                </a:solidFill>
                <a:latin typeface="+mj-lt"/>
                <a:ea typeface="+mj-ea"/>
                <a:cs typeface="+mj-cs"/>
              </a:rPr>
              <a:t>KURIKUL </a:t>
            </a:r>
            <a:r>
              <a:rPr lang="hr-HR" sz="1050" b="1" kern="0" dirty="0">
                <a:solidFill>
                  <a:srgbClr val="3333FF"/>
                </a:solidFill>
                <a:latin typeface="+mj-lt"/>
                <a:ea typeface="+mj-ea"/>
                <a:cs typeface="+mj-cs"/>
              </a:rPr>
              <a:t>GRAĐANSKOG ODGOJA</a:t>
            </a:r>
            <a:endParaRPr lang="es-ES" sz="1050" kern="0" dirty="0"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468313" y="188913"/>
            <a:ext cx="8229600" cy="777875"/>
          </a:xfrm>
        </p:spPr>
        <p:txBody>
          <a:bodyPr/>
          <a:lstStyle/>
          <a:p>
            <a:r>
              <a:rPr lang="hr-HR" sz="3200" b="1" smtClean="0">
                <a:solidFill>
                  <a:srgbClr val="3333FF"/>
                </a:solidFill>
              </a:rPr>
              <a:t>Među brojnim dokumentima ističemo: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313" y="908050"/>
            <a:ext cx="8229600" cy="4392613"/>
          </a:xfrm>
        </p:spPr>
        <p:txBody>
          <a:bodyPr/>
          <a:lstStyle/>
          <a:p>
            <a:pPr>
              <a:defRPr/>
            </a:pPr>
            <a:endParaRPr lang="hr-HR" sz="2000" i="1" dirty="0" smtClean="0"/>
          </a:p>
          <a:p>
            <a:pPr>
              <a:defRPr/>
            </a:pPr>
            <a:r>
              <a:rPr lang="hr-HR" sz="2000" dirty="0" smtClean="0">
                <a:latin typeface="+mj-lt"/>
              </a:rPr>
              <a:t>Ustavni zakon o ljudskim pravima i slobodama, </a:t>
            </a:r>
          </a:p>
          <a:p>
            <a:pPr>
              <a:defRPr/>
            </a:pPr>
            <a:r>
              <a:rPr lang="hr-HR" sz="2000" dirty="0" smtClean="0">
                <a:latin typeface="+mj-lt"/>
              </a:rPr>
              <a:t>Nacionalni program zaštite i promicanja ljudskih prava u Republici Hrvatskoj od 2008. do 2011. godine i Akcijski plan provedbe, </a:t>
            </a:r>
          </a:p>
          <a:p>
            <a:pPr>
              <a:defRPr/>
            </a:pPr>
            <a:r>
              <a:rPr lang="hr-HR" sz="2000" dirty="0" smtClean="0">
                <a:latin typeface="+mj-lt"/>
              </a:rPr>
              <a:t>Nacionalnu strategiju stvaranja poticajnog okruženja za razvoj civilnoga društva od 2006. do 2011., </a:t>
            </a:r>
          </a:p>
          <a:p>
            <a:pPr>
              <a:defRPr/>
            </a:pPr>
            <a:r>
              <a:rPr lang="hr-HR" sz="2000" dirty="0" smtClean="0">
                <a:latin typeface="+mj-lt"/>
              </a:rPr>
              <a:t>Nacionalni program za borbu protiv korupcije, </a:t>
            </a:r>
          </a:p>
          <a:p>
            <a:pPr>
              <a:defRPr/>
            </a:pPr>
            <a:r>
              <a:rPr lang="hr-HR" sz="2000" dirty="0" smtClean="0">
                <a:latin typeface="+mj-lt"/>
              </a:rPr>
              <a:t>Nacionalni plan za borbu protiv diskriminacije 2008–2013, </a:t>
            </a:r>
          </a:p>
          <a:p>
            <a:pPr>
              <a:defRPr/>
            </a:pPr>
            <a:r>
              <a:rPr lang="hr-HR" sz="2000" dirty="0" smtClean="0">
                <a:latin typeface="+mj-lt"/>
              </a:rPr>
              <a:t>Zakon o zaštiti potrošača, </a:t>
            </a:r>
          </a:p>
          <a:p>
            <a:pPr>
              <a:defRPr/>
            </a:pPr>
            <a:r>
              <a:rPr lang="hr-HR" sz="2000" dirty="0" smtClean="0">
                <a:latin typeface="+mj-lt"/>
              </a:rPr>
              <a:t>Nacionalni program zaštite potrošača za razdoblje 2009–2012. i Akcijski plan provedbe, </a:t>
            </a:r>
          </a:p>
          <a:p>
            <a:pPr>
              <a:defRPr/>
            </a:pPr>
            <a:r>
              <a:rPr lang="hr-HR" sz="2000" dirty="0" smtClean="0">
                <a:latin typeface="+mj-lt"/>
              </a:rPr>
              <a:t>Zakon o ravnopravnosti spolova.</a:t>
            </a:r>
          </a:p>
          <a:p>
            <a:pPr>
              <a:defRPr/>
            </a:pPr>
            <a:endParaRPr lang="hr-HR" sz="2000" dirty="0">
              <a:latin typeface="+mj-lt"/>
            </a:endParaRPr>
          </a:p>
        </p:txBody>
      </p:sp>
      <p:pic>
        <p:nvPicPr>
          <p:cNvPr id="19460" name="Picture 25" descr="Drawing Four Check Marks (Non - Looping) - PowerPoint Animation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157788"/>
            <a:ext cx="1619250" cy="170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0" y="6524625"/>
            <a:ext cx="2773363" cy="333375"/>
          </a:xfrm>
          <a:prstGeom prst="rect">
            <a:avLst/>
          </a:prstGeom>
          <a:solidFill>
            <a:schemeClr val="accent3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hr-HR" sz="1050" b="1" kern="0" dirty="0" smtClean="0">
                <a:solidFill>
                  <a:srgbClr val="3333FF"/>
                </a:solidFill>
                <a:latin typeface="+mj-lt"/>
                <a:ea typeface="+mj-ea"/>
                <a:cs typeface="+mj-cs"/>
              </a:rPr>
              <a:t>KURIKUL </a:t>
            </a:r>
            <a:r>
              <a:rPr lang="hr-HR" sz="1050" b="1" kern="0" dirty="0">
                <a:solidFill>
                  <a:srgbClr val="3333FF"/>
                </a:solidFill>
                <a:latin typeface="+mj-lt"/>
                <a:ea typeface="+mj-ea"/>
                <a:cs typeface="+mj-cs"/>
              </a:rPr>
              <a:t>GRAĐANSKOG ODGOJA</a:t>
            </a:r>
            <a:endParaRPr lang="es-ES" sz="1050" kern="0" dirty="0"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1642</TotalTime>
  <Words>1771</Words>
  <Application>Microsoft Office PowerPoint</Application>
  <PresentationFormat>On-screen Show (4:3)</PresentationFormat>
  <Paragraphs>196</Paragraphs>
  <Slides>26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Diseño predeterminado</vt:lpstr>
      <vt:lpstr>GRAĐANSKI ODGOJ I OBRAZOVANJE U HRVATSKOM ODGOJNO-OBRAZOVNOM SUSTAVU</vt:lpstr>
      <vt:lpstr>Temeljna pitanja</vt:lpstr>
      <vt:lpstr>Temeljna postavka</vt:lpstr>
      <vt:lpstr>   Zašto je hrvatskom društvu važno uključiti građansko obrazovanje u obrazovni kurikul?   </vt:lpstr>
      <vt:lpstr> Status građanskog odgoja i obrazovanja u hrvatskom odgojno-obrazovnom sustavu od 1999. do 2013. godine </vt:lpstr>
      <vt:lpstr> Ciljevi građanskog odgoja i obrazovanja </vt:lpstr>
      <vt:lpstr>Što kažu istraživanja?</vt:lpstr>
      <vt:lpstr>Polazišta</vt:lpstr>
      <vt:lpstr>Među brojnim dokumentima ističemo:</vt:lpstr>
      <vt:lpstr>  Zakonske i druge pravne osnove za obvezno ugrađivanje građanskog odgoja i obrazovanja </vt:lpstr>
      <vt:lpstr>Građanski odgoj i obrazovanje u Nacionalnom okvirnom kurikulumu</vt:lpstr>
      <vt:lpstr>KLJUČNE KOMPETENCIJE ZA CJELOŽIVOTNO UČENJE EUROPSKI REFERENTNI (preporučeni) OKVIR</vt:lpstr>
      <vt:lpstr>Socijalna i građanska kompetencija</vt:lpstr>
      <vt:lpstr>MEĐUPREDMETNE TEME U ŠKOLSKOM KURIKULU</vt:lpstr>
      <vt:lpstr>Provedba</vt:lpstr>
      <vt:lpstr>Sastavnice kurikula GOO</vt:lpstr>
      <vt:lpstr>Nastavni plan GOO-a</vt:lpstr>
      <vt:lpstr>Teme/Moduli GOO</vt:lpstr>
      <vt:lpstr>Ishodi ostvarivanja GOO sukladno NOK-u</vt:lpstr>
      <vt:lpstr>Kompetencije učitelja/nastavnika za provedbu građanskog odgoja i obrazovanja</vt:lpstr>
      <vt:lpstr>Edukacija učitelja</vt:lpstr>
      <vt:lpstr>Vrjednovanje postignuća učenika u  razvoju građanske kompetencije</vt:lpstr>
      <vt:lpstr>Slide 23</vt:lpstr>
      <vt:lpstr>  Građanski odgoj i obrazovanje - jedan od europskih indikatora razvoja odgojno-obrazovnih sustava</vt:lpstr>
      <vt:lpstr>Slide 25</vt:lpstr>
      <vt:lpstr>www.azoo.hr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Mariajose</dc:creator>
  <cp:lastModifiedBy>slistes</cp:lastModifiedBy>
  <cp:revision>153</cp:revision>
  <dcterms:created xsi:type="dcterms:W3CDTF">2009-09-22T20:21:09Z</dcterms:created>
  <dcterms:modified xsi:type="dcterms:W3CDTF">2013-08-21T11:55:50Z</dcterms:modified>
</cp:coreProperties>
</file>