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02" r:id="rId4"/>
    <p:sldId id="304" r:id="rId5"/>
    <p:sldId id="306" r:id="rId6"/>
    <p:sldId id="308" r:id="rId7"/>
    <p:sldId id="310" r:id="rId8"/>
    <p:sldId id="312" r:id="rId9"/>
    <p:sldId id="313" r:id="rId10"/>
    <p:sldId id="314" r:id="rId11"/>
    <p:sldId id="295" r:id="rId12"/>
    <p:sldId id="269" r:id="rId13"/>
    <p:sldId id="275" r:id="rId14"/>
    <p:sldId id="297" r:id="rId15"/>
    <p:sldId id="268" r:id="rId16"/>
    <p:sldId id="270" r:id="rId17"/>
    <p:sldId id="298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C11FD0-1AB8-4F61-89B6-07AEBC7EB1F3}" type="datetimeFigureOut">
              <a:rPr lang="sr-Latn-CS" smtClean="0"/>
              <a:pPr/>
              <a:t>3.4.2019.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398C75-2E79-4EC1-A810-BDC287B08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ebgate.ec.europa.e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schooleducationgateway.eu/hr/pub/teacher_academy/catalogue.cf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ebgate.ec.europa.eu/erasmus-applications/screen/hom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ebgate.ec.europa.eu/erasmus-applications/screen/home/my-applications?draft=true&amp;submitted=true&amp;unsubmitted=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live.etwinning.net/partnerforum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microsoft.com/office/2007/relationships/hdphoto" Target="NULL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microsoft.com/office/2007/relationships/hdphoto" Target="NULL"/><Relationship Id="rId4" Type="http://schemas.openxmlformats.org/officeDocument/2006/relationships/image" Target="../media/image1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microsoft.com/office/2007/relationships/hdphoto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67" y="1050318"/>
            <a:ext cx="7772400" cy="19466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ERASMUS+ PROGRAM</a:t>
            </a:r>
            <a:br>
              <a:rPr lang="hr-HR" dirty="0" smtClean="0"/>
            </a:br>
            <a:r>
              <a:rPr lang="hr-HR" sz="2800" dirty="0" smtClean="0"/>
              <a:t>DISEMINACIJA I EKSPLOATACIJA REZULTATA, JEDAN OD KLJUČNIH DIJELOVA PRIJAVE PROJEKTA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267" y="2996952"/>
            <a:ext cx="7772400" cy="1872207"/>
          </a:xfrm>
        </p:spPr>
        <p:txBody>
          <a:bodyPr>
            <a:normAutofit fontScale="40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 Pripremila: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Zlata </a:t>
            </a:r>
            <a:r>
              <a:rPr lang="hr-HR" dirty="0" err="1" smtClean="0">
                <a:solidFill>
                  <a:schemeClr val="tx1"/>
                </a:solidFill>
              </a:rPr>
              <a:t>Hrženjak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Ekonomska škole Braća Radić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Đakovo, Croatia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Županijsko stručno vijeće 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nastavnika </a:t>
            </a:r>
            <a:r>
              <a:rPr lang="hr-HR" dirty="0" err="1" smtClean="0">
                <a:solidFill>
                  <a:schemeClr val="tx1"/>
                </a:solidFill>
              </a:rPr>
              <a:t>tejmičke</a:t>
            </a:r>
            <a:r>
              <a:rPr lang="hr-HR" dirty="0" smtClean="0">
                <a:solidFill>
                  <a:schemeClr val="tx1"/>
                </a:solidFill>
              </a:rPr>
              <a:t> kulture</a:t>
            </a:r>
          </a:p>
          <a:p>
            <a:pPr algn="l"/>
            <a:endParaRPr lang="hr-HR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PUNITOVCI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3. travnja 2019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0" y="5644676"/>
            <a:ext cx="1000863" cy="10008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097"/>
            <a:ext cx="2555776" cy="935221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ENTREPRENEURIAL YOUNG CITIZENS OF MODERN EUROE</a:t>
            </a:r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2808312" cy="2105622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08" y="3395991"/>
            <a:ext cx="2078779" cy="1558632"/>
          </a:xfrm>
          <a:prstGeom prst="rect">
            <a:avLst/>
          </a:prstGeom>
        </p:spPr>
      </p:pic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03" y="1628800"/>
            <a:ext cx="2406243" cy="1804158"/>
          </a:xfrm>
          <a:prstGeom prst="rect">
            <a:avLst/>
          </a:prstGeom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1" y="3933056"/>
            <a:ext cx="3105132" cy="2328172"/>
          </a:xfrm>
          <a:prstGeom prst="rect">
            <a:avLst/>
          </a:prstGeom>
        </p:spPr>
      </p:pic>
      <p:pic>
        <p:nvPicPr>
          <p:cNvPr id="8" name="Rezervirano mjesto sadržaj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35" y="1417638"/>
            <a:ext cx="2477997" cy="1857958"/>
          </a:xfrm>
          <a:prstGeom prst="rect">
            <a:avLst/>
          </a:prstGeom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38" y="4491887"/>
            <a:ext cx="2669200" cy="2001318"/>
          </a:xfrm>
          <a:prstGeom prst="rect">
            <a:avLst/>
          </a:prstGeom>
        </p:spPr>
      </p:pic>
      <p:pic>
        <p:nvPicPr>
          <p:cNvPr id="10" name="Rezervirano mjesto sadržaj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07" y="5094973"/>
            <a:ext cx="2094647" cy="15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8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PIC broj – prvi uvjet za prijavu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364594"/>
          </a:xfrm>
        </p:spPr>
        <p:txBody>
          <a:bodyPr>
            <a:normAutofit/>
          </a:bodyPr>
          <a:lstStyle/>
          <a:p>
            <a:r>
              <a:rPr lang="hr-HR" dirty="0" smtClean="0"/>
              <a:t>Registracija ustanove na poveznici</a:t>
            </a:r>
          </a:p>
          <a:p>
            <a:pPr marL="109728" indent="0">
              <a:buNone/>
            </a:pPr>
            <a:r>
              <a:rPr lang="hr-HR" dirty="0">
                <a:hlinkClick r:id="rId2"/>
              </a:rPr>
              <a:t>https://webgate.ec.europa.eu</a:t>
            </a:r>
            <a:endParaRPr lang="hr-HR" dirty="0" smtClean="0"/>
          </a:p>
          <a:p>
            <a:r>
              <a:rPr lang="hr-HR" dirty="0" err="1" smtClean="0"/>
              <a:t>Uploadiranje</a:t>
            </a:r>
            <a:r>
              <a:rPr lang="hr-HR" dirty="0" smtClean="0"/>
              <a:t> potrebnih dokumenata o pravnom subjektu:</a:t>
            </a:r>
          </a:p>
          <a:p>
            <a:pPr lvl="1"/>
            <a:r>
              <a:rPr lang="hr-HR" dirty="0" smtClean="0"/>
              <a:t>Registracija škole na trgovačkom sudu</a:t>
            </a:r>
          </a:p>
          <a:p>
            <a:pPr lvl="1"/>
            <a:r>
              <a:rPr lang="hr-HR" dirty="0" smtClean="0"/>
              <a:t>Račun škole</a:t>
            </a:r>
          </a:p>
          <a:p>
            <a:pPr lvl="1"/>
            <a:r>
              <a:rPr lang="hr-HR" dirty="0" smtClean="0"/>
              <a:t>Pravni zastupnik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78757"/>
            <a:ext cx="4041775" cy="22734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8888"/>
            <a:ext cx="1000863" cy="10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Vrste projekata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Ključna aktivnost 1, obrazac KA101, stručno usavršavanje nastavnika</a:t>
            </a:r>
          </a:p>
          <a:p>
            <a:pPr marL="109728" indent="0">
              <a:buNone/>
            </a:pPr>
            <a:r>
              <a:rPr lang="hr-HR" dirty="0" smtClean="0"/>
              <a:t>Poveznica</a:t>
            </a:r>
          </a:p>
          <a:p>
            <a:pPr marL="109728" indent="0">
              <a:buNone/>
            </a:pPr>
            <a:r>
              <a:rPr lang="hr-HR" dirty="0">
                <a:hlinkClick r:id="rId2"/>
              </a:rPr>
              <a:t>https://www.schooleducationgateway.eu/hr/pub/teacher_academy/catalogue.cfm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060848"/>
            <a:ext cx="4041775" cy="27363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0" y="5644676"/>
            <a:ext cx="1000863" cy="10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Ključna aktivnost 2, obrazac KA229, strateška partnerstva, </a:t>
            </a:r>
            <a:r>
              <a:rPr lang="hr-HR" dirty="0" err="1" smtClean="0"/>
              <a:t>oće</a:t>
            </a:r>
            <a:r>
              <a:rPr lang="hr-HR" dirty="0" smtClean="0"/>
              <a:t> obrazovanje</a:t>
            </a:r>
          </a:p>
          <a:p>
            <a:pPr marL="109728" indent="0">
              <a:buNone/>
            </a:pPr>
            <a:r>
              <a:rPr lang="hr-HR" dirty="0" smtClean="0"/>
              <a:t>Poveznica:</a:t>
            </a:r>
          </a:p>
          <a:p>
            <a:pPr marL="109728" indent="0">
              <a:buNone/>
            </a:pPr>
            <a:r>
              <a:rPr lang="hr-HR" dirty="0">
                <a:hlinkClick r:id="rId2"/>
              </a:rPr>
              <a:t>https://webgate.ec.europa.eu/erasmus-applications/screen/home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988840"/>
            <a:ext cx="4041775" cy="29523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0" y="5644676"/>
            <a:ext cx="1000863" cy="10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Obrazac za prijavu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Popunjavanje online</a:t>
            </a:r>
          </a:p>
          <a:p>
            <a:pPr marL="109728" indent="0">
              <a:buNone/>
            </a:pPr>
            <a:r>
              <a:rPr lang="hr-HR" dirty="0" smtClean="0"/>
              <a:t>Poveznica:</a:t>
            </a:r>
          </a:p>
          <a:p>
            <a:pPr marL="109728" indent="0">
              <a:buNone/>
            </a:pPr>
            <a:r>
              <a:rPr lang="hr-HR" dirty="0">
                <a:hlinkClick r:id="rId2"/>
              </a:rPr>
              <a:t>https://webgate.ec.europa.eu/erasmus-applications/screen/home/my-applications?draft=true&amp;submitted=true&amp;unsubmitted=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00808"/>
            <a:ext cx="4041775" cy="28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Traženje partnerskih škola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platforma</a:t>
            </a:r>
          </a:p>
          <a:p>
            <a:pPr lvl="1"/>
            <a:r>
              <a:rPr lang="hr-HR" dirty="0" err="1" smtClean="0"/>
              <a:t>Rgistracija</a:t>
            </a:r>
            <a:r>
              <a:rPr lang="hr-HR" dirty="0" smtClean="0"/>
              <a:t> škole</a:t>
            </a:r>
          </a:p>
          <a:p>
            <a:pPr lvl="1"/>
            <a:r>
              <a:rPr lang="hr-HR" dirty="0" smtClean="0"/>
              <a:t>Registracija korisnika</a:t>
            </a:r>
          </a:p>
          <a:p>
            <a:pPr lvl="1"/>
            <a:r>
              <a:rPr lang="hr-HR" dirty="0" smtClean="0"/>
              <a:t>Pronaći projekt odgovarajuće tematike</a:t>
            </a:r>
          </a:p>
          <a:p>
            <a:pPr lvl="1"/>
            <a:r>
              <a:rPr lang="hr-HR" dirty="0" smtClean="0"/>
              <a:t>Ostaviti projektnu ideju</a:t>
            </a:r>
          </a:p>
          <a:p>
            <a:pPr marL="393192" lvl="1" indent="0">
              <a:buNone/>
            </a:pPr>
            <a:r>
              <a:rPr lang="hr-HR" dirty="0" smtClean="0"/>
              <a:t>Poveznica:</a:t>
            </a:r>
          </a:p>
          <a:p>
            <a:pPr marL="393192" lvl="1" indent="0">
              <a:buNone/>
            </a:pPr>
            <a:r>
              <a:rPr lang="hr-HR" dirty="0">
                <a:hlinkClick r:id="rId2"/>
              </a:rPr>
              <a:t>https://live.etwinning.net/partnerforums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988840"/>
            <a:ext cx="4041775" cy="30243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0" y="5644676"/>
            <a:ext cx="1000863" cy="100086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Diseminacija i eksploatacija rezultata projekta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0" y="5644676"/>
            <a:ext cx="1000863" cy="1000863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diseminacije - primjer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962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Zadatak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0" y="5644676"/>
            <a:ext cx="1000863" cy="1000863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Izradite plan diseminacije primjera projekta</a:t>
            </a:r>
            <a:r>
              <a:rPr lang="hr-HR" sz="2800" b="1" dirty="0"/>
              <a:t> </a:t>
            </a:r>
            <a:r>
              <a:rPr lang="hr-HR" sz="2800" b="1" dirty="0" smtClean="0"/>
              <a:t>uključujući sljedeće elemente</a:t>
            </a:r>
            <a:endParaRPr lang="hr-HR" sz="4400" dirty="0"/>
          </a:p>
          <a:p>
            <a:pPr lvl="1" fontAlgn="t"/>
            <a:r>
              <a:rPr lang="hr-HR" sz="2400" b="1" dirty="0"/>
              <a:t>DIONICI</a:t>
            </a:r>
            <a:endParaRPr lang="hr-HR" sz="5000" dirty="0"/>
          </a:p>
          <a:p>
            <a:pPr lvl="1" fontAlgn="t"/>
            <a:r>
              <a:rPr lang="hr-HR" sz="2400" b="1" dirty="0"/>
              <a:t>AKTIVNOSTI</a:t>
            </a:r>
            <a:endParaRPr lang="hr-HR" sz="5000" dirty="0"/>
          </a:p>
          <a:p>
            <a:pPr lvl="1" fontAlgn="t"/>
            <a:r>
              <a:rPr lang="hr-HR" sz="2400" b="1" dirty="0"/>
              <a:t>METODE</a:t>
            </a:r>
            <a:endParaRPr lang="hr-HR" sz="5000" dirty="0"/>
          </a:p>
          <a:p>
            <a:pPr lvl="1" fontAlgn="t"/>
            <a:r>
              <a:rPr lang="hr-HR" sz="2400" b="1" dirty="0"/>
              <a:t>MJESTO</a:t>
            </a:r>
            <a:endParaRPr lang="hr-HR" sz="5000" dirty="0"/>
          </a:p>
          <a:p>
            <a:pPr lvl="1" fontAlgn="t"/>
            <a:r>
              <a:rPr lang="hr-HR" sz="2400" b="1" dirty="0"/>
              <a:t>VRIJEME</a:t>
            </a:r>
            <a:endParaRPr lang="hr-HR" sz="5000" dirty="0"/>
          </a:p>
          <a:p>
            <a:pPr lvl="1" fontAlgn="t"/>
            <a:r>
              <a:rPr lang="hr-HR" sz="2400" b="1" dirty="0"/>
              <a:t>RAZINA</a:t>
            </a:r>
            <a:endParaRPr lang="hr-HR" sz="5000" dirty="0"/>
          </a:p>
          <a:p>
            <a:pPr lvl="1" fontAlgn="t"/>
            <a:r>
              <a:rPr lang="hr-HR" sz="2400" b="1" dirty="0"/>
              <a:t>ODGOVORNA OSOBA</a:t>
            </a:r>
            <a:endParaRPr lang="hr-HR" sz="5000" dirty="0"/>
          </a:p>
          <a:p>
            <a:pPr lvl="1" fontAlgn="t"/>
            <a:r>
              <a:rPr lang="hr-HR" sz="2400" b="1" dirty="0"/>
              <a:t>POKAZATELJI USPJEŠNOSTI</a:t>
            </a:r>
            <a:endParaRPr lang="hr-HR" sz="5000" dirty="0"/>
          </a:p>
          <a:p>
            <a:pPr lvl="1" fontAlgn="t"/>
            <a:r>
              <a:rPr lang="hr-HR" sz="2400" b="1" dirty="0"/>
              <a:t>TROŠKOVI</a:t>
            </a:r>
            <a:endParaRPr lang="hr-HR" sz="5000" dirty="0"/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4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20160928_124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857364"/>
            <a:ext cx="3429025" cy="192882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IBRAVE</a:t>
            </a:r>
            <a:endParaRPr lang="hr-HR" dirty="0"/>
          </a:p>
        </p:txBody>
      </p:sp>
      <p:pic>
        <p:nvPicPr>
          <p:cNvPr id="4" name="Rezervirano mjesto sadržaja 3" descr="20160928_1131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4710" cy="1808274"/>
          </a:xfrm>
        </p:spPr>
      </p:pic>
      <p:pic>
        <p:nvPicPr>
          <p:cNvPr id="6" name="Slika 5" descr="20160928_162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09566" y="1062631"/>
            <a:ext cx="4857744" cy="2732481"/>
          </a:xfrm>
          <a:prstGeom prst="rect">
            <a:avLst/>
          </a:prstGeom>
        </p:spPr>
      </p:pic>
      <p:pic>
        <p:nvPicPr>
          <p:cNvPr id="5" name="Slika 4" descr="20160928_160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357694"/>
            <a:ext cx="4016371" cy="2259209"/>
          </a:xfrm>
          <a:prstGeom prst="rect">
            <a:avLst/>
          </a:prstGeom>
        </p:spPr>
      </p:pic>
      <p:pic>
        <p:nvPicPr>
          <p:cNvPr id="7" name="Slika 6" descr="20160929_201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85396"/>
            <a:ext cx="4040184" cy="2272604"/>
          </a:xfrm>
          <a:prstGeom prst="rect">
            <a:avLst/>
          </a:prstGeom>
        </p:spPr>
      </p:pic>
      <p:pic>
        <p:nvPicPr>
          <p:cNvPr id="9" name="Slika 8" descr="20160929_1839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14620"/>
            <a:ext cx="3214678" cy="1808256"/>
          </a:xfrm>
          <a:prstGeom prst="rect">
            <a:avLst/>
          </a:prstGeom>
        </p:spPr>
      </p:pic>
      <p:pic>
        <p:nvPicPr>
          <p:cNvPr id="10" name="Slika 1" descr="http://www.sepie.es/doc/comunicacion/logos/cofinanciadoEN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7572396" y="142852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500042"/>
            <a:ext cx="191008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8130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REZULTATI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Film o najzanimljivijim temama projekta</a:t>
            </a:r>
          </a:p>
          <a:p>
            <a:r>
              <a:rPr lang="hr-HR" dirty="0" smtClean="0"/>
              <a:t>5 biltena sa svakog susreta i radionice + 1 s dojmovima učenika</a:t>
            </a:r>
          </a:p>
          <a:p>
            <a:r>
              <a:rPr lang="hr-HR" dirty="0" smtClean="0"/>
              <a:t>Priručnik – Brendiranje destinacija, zbirka uspješnih primjera</a:t>
            </a:r>
          </a:p>
          <a:p>
            <a:r>
              <a:rPr lang="hr-HR" dirty="0" smtClean="0"/>
              <a:t>Registracija Ekonomske škole kao Međunarodnog Training Centra za edukaciju nastavnika ekonomske struke predmeta – TTC Economy Everywhere</a:t>
            </a:r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6786578" y="428604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3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DSC_0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3643370" cy="24283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5043526" cy="928694"/>
          </a:xfrm>
        </p:spPr>
        <p:txBody>
          <a:bodyPr/>
          <a:lstStyle/>
          <a:p>
            <a:r>
              <a:rPr lang="hr-HR" dirty="0" smtClean="0"/>
              <a:t>SHOOT IT</a:t>
            </a:r>
            <a:endParaRPr lang="hr-HR" dirty="0"/>
          </a:p>
        </p:txBody>
      </p:sp>
      <p:pic>
        <p:nvPicPr>
          <p:cNvPr id="9" name="Slika 8" descr="DSC_0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934" y="214291"/>
            <a:ext cx="3537066" cy="2357454"/>
          </a:xfrm>
          <a:prstGeom prst="rect">
            <a:avLst/>
          </a:prstGeom>
        </p:spPr>
      </p:pic>
      <p:pic>
        <p:nvPicPr>
          <p:cNvPr id="10" name="Slika 9" descr="DSC_0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3714744" cy="2475877"/>
          </a:xfrm>
          <a:prstGeom prst="rect">
            <a:avLst/>
          </a:prstGeom>
        </p:spPr>
      </p:pic>
      <p:pic>
        <p:nvPicPr>
          <p:cNvPr id="6" name="Rezervirano mjesto sadržaja 5" descr="DSC_064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28926" y="4592782"/>
            <a:ext cx="3395749" cy="2265218"/>
          </a:xfrm>
        </p:spPr>
      </p:pic>
      <p:pic>
        <p:nvPicPr>
          <p:cNvPr id="8" name="Slika 7" descr="20150507_223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571744"/>
            <a:ext cx="3428992" cy="1928808"/>
          </a:xfrm>
          <a:prstGeom prst="rect">
            <a:avLst/>
          </a:prstGeom>
        </p:spPr>
      </p:pic>
      <p:pic>
        <p:nvPicPr>
          <p:cNvPr id="11" name="Slika 10" descr="20150506_202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572125" y="3286125"/>
            <a:ext cx="4572000" cy="2571750"/>
          </a:xfrm>
          <a:prstGeom prst="rect">
            <a:avLst/>
          </a:prstGeom>
        </p:spPr>
      </p:pic>
      <p:pic>
        <p:nvPicPr>
          <p:cNvPr id="12" name="Slika 1" descr="http://www.sepie.es/doc/comunicacion/logos/cofinanciadoEN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285720" y="1357298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99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 smtClean="0"/>
              <a:t>Just</a:t>
            </a:r>
            <a:r>
              <a:rPr lang="hr-HR" b="1" dirty="0" smtClean="0"/>
              <a:t> </a:t>
            </a:r>
            <a:r>
              <a:rPr lang="hr-HR" b="1" dirty="0" err="1" smtClean="0"/>
              <a:t>another</a:t>
            </a:r>
            <a:r>
              <a:rPr lang="hr-HR" b="1" dirty="0" smtClean="0"/>
              <a:t> </a:t>
            </a:r>
            <a:r>
              <a:rPr lang="hr-HR" b="1" dirty="0" err="1" smtClean="0"/>
              <a:t>Croatian</a:t>
            </a:r>
            <a:r>
              <a:rPr lang="hr-HR" b="1" dirty="0" smtClean="0"/>
              <a:t> </a:t>
            </a:r>
            <a:r>
              <a:rPr lang="hr-HR" b="1" dirty="0" err="1" smtClean="0"/>
              <a:t>family</a:t>
            </a:r>
            <a:r>
              <a:rPr lang="hr-HR" b="1" dirty="0" smtClean="0"/>
              <a:t> </a:t>
            </a:r>
            <a:r>
              <a:rPr lang="hr-HR" dirty="0" smtClean="0"/>
              <a:t>– tipična hrvatska obitelj</a:t>
            </a:r>
          </a:p>
          <a:p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twilight</a:t>
            </a:r>
            <a:r>
              <a:rPr lang="hr-HR" b="1" dirty="0" smtClean="0"/>
              <a:t> zone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young</a:t>
            </a:r>
            <a:r>
              <a:rPr lang="hr-HR" b="1" dirty="0" smtClean="0"/>
              <a:t> </a:t>
            </a:r>
            <a:r>
              <a:rPr lang="hr-HR" b="1" dirty="0" err="1" smtClean="0"/>
              <a:t>generation</a:t>
            </a:r>
            <a:r>
              <a:rPr lang="hr-HR" b="1" dirty="0" smtClean="0"/>
              <a:t> </a:t>
            </a:r>
            <a:r>
              <a:rPr lang="hr-HR" dirty="0" smtClean="0"/>
              <a:t>– film o nezaposlenosti mladih u Hrvatskoj</a:t>
            </a:r>
          </a:p>
          <a:p>
            <a:r>
              <a:rPr lang="hr-HR" b="1" dirty="0" err="1" smtClean="0"/>
              <a:t>Nothing</a:t>
            </a:r>
            <a:r>
              <a:rPr lang="hr-HR" b="1" dirty="0" smtClean="0"/>
              <a:t> </a:t>
            </a:r>
            <a:r>
              <a:rPr lang="hr-HR" b="1" dirty="0" err="1" smtClean="0"/>
              <a:t>has</a:t>
            </a:r>
            <a:r>
              <a:rPr lang="hr-HR" b="1" dirty="0" smtClean="0"/>
              <a:t> </a:t>
            </a:r>
            <a:r>
              <a:rPr lang="hr-HR" b="1" dirty="0" err="1" smtClean="0"/>
              <a:t>really</a:t>
            </a:r>
            <a:r>
              <a:rPr lang="hr-HR" b="1" dirty="0" smtClean="0"/>
              <a:t> </a:t>
            </a:r>
            <a:r>
              <a:rPr lang="hr-HR" b="1" dirty="0" err="1" smtClean="0"/>
              <a:t>changed</a:t>
            </a:r>
            <a:r>
              <a:rPr lang="hr-HR" b="1" dirty="0" smtClean="0"/>
              <a:t> </a:t>
            </a:r>
            <a:r>
              <a:rPr lang="hr-HR" dirty="0" smtClean="0"/>
              <a:t>– film snimljen u Grčkoj, parodija, komunikacija u antičko doba nasuprot IT komunikacije </a:t>
            </a:r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57214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6072198" y="535782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80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20161110_133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95628" y="995638"/>
            <a:ext cx="3571878" cy="200918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5984" y="0"/>
            <a:ext cx="6586526" cy="1000108"/>
          </a:xfrm>
        </p:spPr>
        <p:txBody>
          <a:bodyPr/>
          <a:lstStyle/>
          <a:p>
            <a:r>
              <a:rPr lang="hr-HR" dirty="0" smtClean="0"/>
              <a:t>WORKING IN EUROPE</a:t>
            </a:r>
            <a:endParaRPr lang="hr-HR" dirty="0"/>
          </a:p>
        </p:txBody>
      </p:sp>
      <p:pic>
        <p:nvPicPr>
          <p:cNvPr id="4" name="Rezervirano mjesto sadržaja 3" descr="11952879_10153634360597641_3860433642415564798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67449" y="928670"/>
            <a:ext cx="2667018" cy="2000264"/>
          </a:xfrm>
        </p:spPr>
      </p:pic>
      <p:pic>
        <p:nvPicPr>
          <p:cNvPr id="5" name="Slika 4" descr="20161107_170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142984"/>
            <a:ext cx="2921019" cy="1643074"/>
          </a:xfrm>
          <a:prstGeom prst="rect">
            <a:avLst/>
          </a:prstGeom>
        </p:spPr>
      </p:pic>
      <p:pic>
        <p:nvPicPr>
          <p:cNvPr id="6" name="Slika 5" descr="20161109_164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5574" y="5072074"/>
            <a:ext cx="2738425" cy="1540364"/>
          </a:xfrm>
          <a:prstGeom prst="rect">
            <a:avLst/>
          </a:prstGeom>
        </p:spPr>
      </p:pic>
      <p:pic>
        <p:nvPicPr>
          <p:cNvPr id="9" name="Slika 8" descr="20161107_1228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643182"/>
            <a:ext cx="3643306" cy="2049360"/>
          </a:xfrm>
          <a:prstGeom prst="rect">
            <a:avLst/>
          </a:prstGeom>
        </p:spPr>
      </p:pic>
      <p:pic>
        <p:nvPicPr>
          <p:cNvPr id="10" name="Slika 9" descr="20161107_1658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714621"/>
            <a:ext cx="3214678" cy="1808256"/>
          </a:xfrm>
          <a:prstGeom prst="rect">
            <a:avLst/>
          </a:prstGeom>
        </p:spPr>
      </p:pic>
      <p:pic>
        <p:nvPicPr>
          <p:cNvPr id="11" name="Slika 10" descr="20161108_1316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4714884"/>
            <a:ext cx="3428992" cy="1928808"/>
          </a:xfrm>
          <a:prstGeom prst="rect">
            <a:avLst/>
          </a:prstGeom>
        </p:spPr>
      </p:pic>
      <p:pic>
        <p:nvPicPr>
          <p:cNvPr id="13" name="Slika 12" descr="20161108_1321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000504"/>
            <a:ext cx="3428992" cy="1928808"/>
          </a:xfrm>
          <a:prstGeom prst="rect">
            <a:avLst/>
          </a:prstGeom>
        </p:spPr>
      </p:pic>
      <p:pic>
        <p:nvPicPr>
          <p:cNvPr id="12" name="Slika 1" descr="http://www.sepie.es/doc/comunicacion/logos/cofinanciadoEN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072206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8143900" y="214290"/>
            <a:ext cx="1000100" cy="857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2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u="sng" dirty="0" smtClean="0"/>
              <a:t>REZULTATI :</a:t>
            </a:r>
            <a:endParaRPr lang="hr-HR" dirty="0" smtClean="0"/>
          </a:p>
          <a:p>
            <a:pPr lvl="1"/>
            <a:r>
              <a:rPr lang="hr-HR" dirty="0" smtClean="0"/>
              <a:t>Brošura o projektu za diseminacijske svrhe</a:t>
            </a:r>
          </a:p>
          <a:p>
            <a:pPr lvl="1"/>
            <a:r>
              <a:rPr lang="hr-HR" dirty="0" smtClean="0"/>
              <a:t>Rječnik stručnih izraza na jezicima sudionika </a:t>
            </a:r>
          </a:p>
          <a:p>
            <a:pPr lvl="1"/>
            <a:r>
              <a:rPr lang="hr-HR" dirty="0" smtClean="0"/>
              <a:t>Upitnici u svrhu procjene</a:t>
            </a:r>
          </a:p>
          <a:p>
            <a:pPr lvl="1"/>
            <a:r>
              <a:rPr lang="hr-HR" dirty="0" smtClean="0"/>
              <a:t>Koraci stvaranja poslovno uspješne tvrtke</a:t>
            </a:r>
          </a:p>
          <a:p>
            <a:pPr lvl="1"/>
            <a:r>
              <a:rPr lang="hr-HR" dirty="0" smtClean="0"/>
              <a:t>Dijagnostičke liste za utvrđivanje uspješnosti tvrtke</a:t>
            </a:r>
          </a:p>
          <a:p>
            <a:pPr lvl="1"/>
            <a:r>
              <a:rPr lang="hr-HR" dirty="0" smtClean="0"/>
              <a:t>Kriteriji uspješnosti u pojedinim zemljama i na europskoj razini</a:t>
            </a:r>
          </a:p>
          <a:p>
            <a:pPr lvl="1"/>
            <a:r>
              <a:rPr lang="hr-HR" dirty="0" smtClean="0"/>
              <a:t>E-knjiga s vježbama za jačanje profesionalne sposobnosti</a:t>
            </a:r>
          </a:p>
          <a:p>
            <a:pPr lvl="1"/>
            <a:r>
              <a:rPr lang="hr-HR" dirty="0" smtClean="0"/>
              <a:t>Film sa savjetima za uspješni razgovor za posao</a:t>
            </a:r>
          </a:p>
          <a:p>
            <a:pPr lvl="1"/>
            <a:r>
              <a:rPr lang="hr-HR" dirty="0" smtClean="0"/>
              <a:t>Zbirka primjera zamolbi, životopisa i dojmova kandidata koji su sudjelovali na simuliranim razgovorima za posao</a:t>
            </a:r>
          </a:p>
          <a:p>
            <a:pPr lvl="1"/>
            <a:r>
              <a:rPr lang="hr-HR" dirty="0" smtClean="0"/>
              <a:t>Zbirka vježbi za razvijanje društvenih vještina</a:t>
            </a:r>
          </a:p>
          <a:p>
            <a:pPr lvl="1"/>
            <a:r>
              <a:rPr lang="hr-HR" dirty="0" smtClean="0"/>
              <a:t>Europska putovnica vještina za sve </a:t>
            </a:r>
            <a:r>
              <a:rPr lang="hr-HR" smtClean="0"/>
              <a:t>učenike sudionike</a:t>
            </a:r>
            <a:endParaRPr lang="hr-HR" dirty="0" smtClean="0"/>
          </a:p>
          <a:p>
            <a:pPr lvl="1"/>
            <a:r>
              <a:rPr lang="hr-HR" dirty="0" err="1" smtClean="0"/>
              <a:t>Twinspace</a:t>
            </a:r>
            <a:r>
              <a:rPr lang="hr-HR" dirty="0" smtClean="0"/>
              <a:t>, Facebook stranica i Facebook grupa</a:t>
            </a:r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84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4430296" cy="144016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S.I.K.U.L.A.</a:t>
            </a:r>
            <a:br>
              <a:rPr lang="hr-HR" sz="3600" dirty="0" smtClean="0"/>
            </a:br>
            <a:r>
              <a:rPr lang="hr-HR" sz="3600" dirty="0" smtClean="0"/>
              <a:t>Logo i maskota – Hrvatska</a:t>
            </a:r>
            <a:br>
              <a:rPr lang="hr-HR" sz="3600" dirty="0" smtClean="0"/>
            </a:br>
            <a:r>
              <a:rPr lang="hr-HR" sz="3600" dirty="0" smtClean="0"/>
              <a:t>slogan - Španjolska</a:t>
            </a:r>
            <a:endParaRPr lang="hr-HR" sz="3600" dirty="0"/>
          </a:p>
        </p:txBody>
      </p:sp>
      <p:pic>
        <p:nvPicPr>
          <p:cNvPr id="4" name="Content Placeholder 3" descr="2811_ek_skola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3487781" cy="3900502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 descr="received_102124289903740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00108"/>
            <a:ext cx="3214692" cy="4286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57214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WE TRAVEL TO CHANGE NOT OUR PLACES, BUT TO CHANGE OUR IDEAS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7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7956376" y="188640"/>
            <a:ext cx="1048770" cy="664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1" descr="http://www.sepie.es/doc/comunicacion/logos/cofinanciado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" y="6021288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2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55" y="1481138"/>
            <a:ext cx="3974922" cy="223589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GEPE – GENDER EQUALITY FROM PRINCIPLES TO EMPOWERMENT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47" y="3903123"/>
            <a:ext cx="3707904" cy="20856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3915"/>
            <a:ext cx="3528392" cy="1984721"/>
          </a:xfrm>
          <a:prstGeom prst="rect">
            <a:avLst/>
          </a:prstGeom>
        </p:spPr>
      </p:pic>
      <p:pic>
        <p:nvPicPr>
          <p:cNvPr id="7" name="Slika 1" descr="http://www.sepie.es/doc/comunicacion/logos/cofinanciadoE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" y="6021288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" r="309" b="1538"/>
          <a:stretch/>
        </p:blipFill>
        <p:spPr bwMode="auto">
          <a:xfrm>
            <a:off x="7956376" y="188640"/>
            <a:ext cx="1048770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03123"/>
            <a:ext cx="3419872" cy="192367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80" y="5391732"/>
            <a:ext cx="1889708" cy="13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1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rilagođeno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3334</TotalTime>
  <Words>346</Words>
  <Application>Microsoft Office PowerPoint</Application>
  <PresentationFormat>Prikaz na zaslonu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Concourse</vt:lpstr>
      <vt:lpstr>ERASMUS+ PROGRAM DISEMINACIJA I EKSPLOATACIJA REZULTATA, JEDAN OD KLJUČNIH DIJELOVA PRIJAVE PROJEKTA</vt:lpstr>
      <vt:lpstr>IBRAVE</vt:lpstr>
      <vt:lpstr>REZULTATI</vt:lpstr>
      <vt:lpstr>SHOOT IT</vt:lpstr>
      <vt:lpstr>Rezultati projekta</vt:lpstr>
      <vt:lpstr>WORKING IN EUROPE</vt:lpstr>
      <vt:lpstr>PowerPoint prezentacija</vt:lpstr>
      <vt:lpstr>S.I.K.U.L.A. Logo i maskota – Hrvatska slogan - Španjolska</vt:lpstr>
      <vt:lpstr>GEPE – GENDER EQUALITY FROM PRINCIPLES TO EMPOWERMENT</vt:lpstr>
      <vt:lpstr>ENTREPRENEURIAL YOUNG CITIZENS OF MODERN EUROE</vt:lpstr>
      <vt:lpstr>PIC broj – prvi uvjet za prijavu</vt:lpstr>
      <vt:lpstr>Vrste projekata</vt:lpstr>
      <vt:lpstr>PowerPoint prezentacija</vt:lpstr>
      <vt:lpstr>Obrazac za prijavu</vt:lpstr>
      <vt:lpstr>Traženje partnerskih škola</vt:lpstr>
      <vt:lpstr>Diseminacija i eksploatacija rezultata projekta</vt:lpstr>
      <vt:lpstr>Plan diseminacije - primjer</vt:lpstr>
      <vt:lpstr>Zadatak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 TJEDNA PRAKSE U INOZEMSTVU</dc:title>
  <dc:creator>KORISNIK</dc:creator>
  <cp:lastModifiedBy>Windows korisnik</cp:lastModifiedBy>
  <cp:revision>26</cp:revision>
  <dcterms:created xsi:type="dcterms:W3CDTF">2018-03-23T05:41:28Z</dcterms:created>
  <dcterms:modified xsi:type="dcterms:W3CDTF">2019-04-03T12:26:53Z</dcterms:modified>
</cp:coreProperties>
</file>